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8"/>
  </p:notesMasterIdLst>
  <p:sldIdLst>
    <p:sldId id="497" r:id="rId3"/>
    <p:sldId id="518" r:id="rId4"/>
    <p:sldId id="569" r:id="rId5"/>
    <p:sldId id="571" r:id="rId6"/>
    <p:sldId id="574" r:id="rId7"/>
    <p:sldId id="572" r:id="rId8"/>
    <p:sldId id="593" r:id="rId9"/>
    <p:sldId id="573" r:id="rId10"/>
    <p:sldId id="576" r:id="rId11"/>
    <p:sldId id="579" r:id="rId12"/>
    <p:sldId id="570" r:id="rId13"/>
    <p:sldId id="577" r:id="rId14"/>
    <p:sldId id="578" r:id="rId15"/>
    <p:sldId id="587" r:id="rId16"/>
    <p:sldId id="575" r:id="rId17"/>
    <p:sldId id="582" r:id="rId18"/>
    <p:sldId id="583" r:id="rId19"/>
    <p:sldId id="606" r:id="rId20"/>
    <p:sldId id="584" r:id="rId21"/>
    <p:sldId id="609" r:id="rId22"/>
    <p:sldId id="608" r:id="rId23"/>
    <p:sldId id="612" r:id="rId24"/>
    <p:sldId id="613" r:id="rId25"/>
    <p:sldId id="610" r:id="rId26"/>
    <p:sldId id="590" r:id="rId27"/>
    <p:sldId id="567" r:id="rId28"/>
    <p:sldId id="607" r:id="rId29"/>
    <p:sldId id="614" r:id="rId30"/>
    <p:sldId id="622" r:id="rId31"/>
    <p:sldId id="617" r:id="rId32"/>
    <p:sldId id="585" r:id="rId33"/>
    <p:sldId id="616" r:id="rId34"/>
    <p:sldId id="599" r:id="rId35"/>
    <p:sldId id="600" r:id="rId36"/>
    <p:sldId id="598" r:id="rId37"/>
    <p:sldId id="589" r:id="rId38"/>
    <p:sldId id="591" r:id="rId39"/>
    <p:sldId id="594" r:id="rId40"/>
    <p:sldId id="603" r:id="rId41"/>
    <p:sldId id="604" r:id="rId42"/>
    <p:sldId id="605" r:id="rId43"/>
    <p:sldId id="595" r:id="rId44"/>
    <p:sldId id="601" r:id="rId45"/>
    <p:sldId id="586" r:id="rId46"/>
    <p:sldId id="588" r:id="rId47"/>
    <p:sldId id="592" r:id="rId48"/>
    <p:sldId id="615" r:id="rId49"/>
    <p:sldId id="618" r:id="rId50"/>
    <p:sldId id="620" r:id="rId51"/>
    <p:sldId id="619" r:id="rId52"/>
    <p:sldId id="602" r:id="rId53"/>
    <p:sldId id="621" r:id="rId54"/>
    <p:sldId id="611" r:id="rId55"/>
    <p:sldId id="477" r:id="rId56"/>
    <p:sldId id="596" r:id="rId5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93905" autoAdjust="0"/>
  </p:normalViewPr>
  <p:slideViewPr>
    <p:cSldViewPr snapToGrid="0" snapToObjects="1">
      <p:cViewPr varScale="1">
        <p:scale>
          <a:sx n="105" d="100"/>
          <a:sy n="105" d="100"/>
        </p:scale>
        <p:origin x="269" y="6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23-10-2018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Cloud- and Container-Based Approach to Microservices-Powered Workflows </a:t>
            </a:r>
          </a:p>
          <a:p>
            <a:r>
              <a:rPr lang="en-US" sz="1200" b="0" i="0" kern="1200" dirty="0">
                <a:solidFill>
                  <a:schemeClr val="tx1"/>
                </a:solidFill>
                <a:effectLst/>
                <a:latin typeface="+mn-lt"/>
                <a:ea typeface="+mn-ea"/>
                <a:cs typeface="+mn-cs"/>
              </a:rPr>
              <a:t>Microservices are independent—sure. Complex transactions and workflows may still require contributions from several microservices. This session describes how microservices can seemingly collaborate without sacrificing their independence. Workflow choreography, rather than orchestration, and events for data exchange, rather than synchronous interactions, are key to implementing workflows in a robust, flexible, and scalable way that can deal with horizontal and stateless and even serverless scalability and continuous, flexible upgrades. Generic capabilities are introduced for monitoring, workflow instance recovery, scheduling, human notifications, and routing slip management. Live demonstrations illustrate and prove the proposed approach.</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https://dzone.com/articles/patterns-for-microservices-sync-vs-async</a:t>
            </a:r>
          </a:p>
          <a:p>
            <a:endParaRPr lang="en-US" sz="1200" b="0" i="0" kern="1200" dirty="0">
              <a:solidFill>
                <a:schemeClr val="tx1"/>
              </a:solidFill>
              <a:effectLst/>
              <a:latin typeface="+mn-lt"/>
              <a:ea typeface="+mn-ea"/>
              <a:cs typeface="+mn-cs"/>
            </a:endParaRPr>
          </a:p>
          <a:p>
            <a:r>
              <a:rPr lang="nl-NL" dirty="0"/>
              <a:t>https://blog.bernd-ruecker.com/hack-day-experiments-with-the-cloud-and-orchestration-of-serverless-functions-2f8aeb51e343</a:t>
            </a:r>
          </a:p>
          <a:p>
            <a:r>
              <a:rPr lang="nl-NL" dirty="0"/>
              <a:t>https://zeebe.io/what-is-zeebe/</a:t>
            </a:r>
          </a:p>
          <a:p>
            <a:r>
              <a:rPr lang="nl-NL" dirty="0"/>
              <a:t>https://zeebe.io/blog/2018/09/microservices-orchestration-survey-results-recap/</a:t>
            </a:r>
          </a:p>
          <a:p>
            <a:endParaRPr lang="nl-NL" dirty="0"/>
          </a:p>
          <a:p>
            <a:r>
              <a:rPr lang="nl-NL" dirty="0"/>
              <a:t>https://github.com/berndruecker/flowing-retail</a:t>
            </a:r>
          </a:p>
          <a:p>
            <a:endParaRPr lang="nl-NL" dirty="0"/>
          </a:p>
          <a:p>
            <a:r>
              <a:rPr lang="nl-NL" dirty="0"/>
              <a:t>https://www.infoq.com/presentations/event-flow-distributed-systems</a:t>
            </a:r>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https://github.com/berndruecker/flowing-retail/blob/master/kafka/java/order-camunda/src/main/resources/order.bpmn</a:t>
            </a:r>
          </a:p>
          <a:p>
            <a:endParaRPr lang="nl-NL" dirty="0"/>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216281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https://www.infoq.com/articles/events-workflow-automation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53</a:t>
            </a:fld>
            <a:endParaRPr lang="nl-NL"/>
          </a:p>
        </p:txBody>
      </p:sp>
    </p:spTree>
    <p:extLst>
      <p:ext uri="{BB962C8B-B14F-4D97-AF65-F5344CB8AC3E}">
        <p14:creationId xmlns:p14="http://schemas.microsoft.com/office/powerpoint/2010/main" val="4255767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https://docs.microsoft.com/en-us/azure/architecture/microservices/ingestion-workflow</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35405095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https://thenewstack.io/5-workflow-automation-use-cases-you-might-not-have-considered/</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4643419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https://www.wikiwand.com/en/Petri_net</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n-lt"/>
                <a:ea typeface="+mn-ea"/>
                <a:cs typeface="+mn-cs"/>
              </a:rPr>
              <a:t>Around slide 9  or 10 you might want to highlight that some workflows are just documentation (traditional process modelling sort of say) and others are execution which is what you’re focusing on</a:t>
            </a:r>
            <a:endParaRPr lang="en-NL" sz="1200" kern="1200" dirty="0">
              <a:solidFill>
                <a:schemeClr val="tx1"/>
              </a:solidFill>
              <a:effectLst/>
              <a:latin typeface="+mn-lt"/>
              <a:ea typeface="+mn-ea"/>
              <a:cs typeface="+mn-cs"/>
            </a:endParaRPr>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28350467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https://netflix.github.io/conductor/metadata/kitchensink/</a:t>
            </a:r>
          </a:p>
          <a:p>
            <a:r>
              <a:rPr lang="nl-NL" dirty="0"/>
              <a:t>https://github.com/ing-bank/baker</a:t>
            </a:r>
          </a:p>
          <a:p>
            <a:r>
              <a:rPr lang="nl-NL" dirty="0"/>
              <a:t>https://thenewstack.io/5-workflow-automation-use-cases-you-might-not-have-considered/</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25653748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Picture </a:t>
            </a:r>
            <a:r>
              <a:rPr lang="nl-NL" dirty="0" err="1"/>
              <a:t>from</a:t>
            </a:r>
            <a:r>
              <a:rPr lang="nl-NL" dirty="0"/>
              <a:t> Conductor</a:t>
            </a:r>
          </a:p>
          <a:p>
            <a:r>
              <a:rPr lang="nl-NL" dirty="0"/>
              <a:t>https://netflix.github.io/conductor/metadata/ </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1065481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8829924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https://stackoverflow.com/questions/29117570/orchestrating-microservices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44</a:t>
            </a:fld>
            <a:endParaRPr lang="nl-NL"/>
          </a:p>
        </p:txBody>
      </p:sp>
    </p:spTree>
    <p:extLst>
      <p:ext uri="{BB962C8B-B14F-4D97-AF65-F5344CB8AC3E}">
        <p14:creationId xmlns:p14="http://schemas.microsoft.com/office/powerpoint/2010/main" val="12156403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https://github.com/berndruecker/flowing-retail/blob/master/kafka/java/order-camunda/src/main/resources/order.bpmn</a:t>
            </a:r>
          </a:p>
          <a:p>
            <a:endParaRPr lang="nl-NL" dirty="0"/>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6767474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 Cloud- and Container-Based Approach to Microservices-Powered Workflows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 Cloud- and Container-Based Approach to Microservices-Powered Workflows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 Cloud- and Container-Based Approach to Microservices-Powered Workflows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 Cloud- and Container-Based Approach to Microservices-Powered Workflows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 Cloud- and Container-Based Approach to Microservices-Powered Workflows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35.gif"/><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tiff"/><Relationship Id="rId12"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1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gif"/></Relationships>
</file>

<file path=ppt/slides/_rels/slide1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9.jpg"/><Relationship Id="rId1" Type="http://schemas.openxmlformats.org/officeDocument/2006/relationships/slideLayout" Target="../slideLayouts/slideLayout5.xml"/><Relationship Id="rId5" Type="http://schemas.openxmlformats.org/officeDocument/2006/relationships/image" Target="../media/image37.png"/><Relationship Id="rId4" Type="http://schemas.openxmlformats.org/officeDocument/2006/relationships/image" Target="../media/image35.gif"/></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9.xml"/><Relationship Id="rId5" Type="http://schemas.openxmlformats.org/officeDocument/2006/relationships/image" Target="../media/image23.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5" Type="http://schemas.openxmlformats.org/officeDocument/2006/relationships/image" Target="../media/image64.png"/><Relationship Id="rId4" Type="http://schemas.openxmlformats.org/officeDocument/2006/relationships/image" Target="../media/image63.png"/></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83.pn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53.pn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5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89.png"/><Relationship Id="rId4" Type="http://schemas.openxmlformats.org/officeDocument/2006/relationships/image" Target="../media/image8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9.png"/><Relationship Id="rId7" Type="http://schemas.openxmlformats.org/officeDocument/2006/relationships/image" Target="../media/image82.png"/><Relationship Id="rId2" Type="http://schemas.openxmlformats.org/officeDocument/2006/relationships/image" Target="../media/image90.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10" Type="http://schemas.openxmlformats.org/officeDocument/2006/relationships/image" Target="../media/image92.png"/><Relationship Id="rId4" Type="http://schemas.microsoft.com/office/2007/relationships/hdphoto" Target="../media/hdphoto1.wdp"/><Relationship Id="rId9"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3.png"/><Relationship Id="rId7" Type="http://schemas.openxmlformats.org/officeDocument/2006/relationships/hyperlink" Target="mailto:info@amis.nl"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97.png"/><Relationship Id="rId5" Type="http://schemas.openxmlformats.org/officeDocument/2006/relationships/hyperlink" Target="mailto:lucas.jellema@amis.nl" TargetMode="External"/><Relationship Id="rId10" Type="http://schemas.openxmlformats.org/officeDocument/2006/relationships/image" Target="../media/image96.png"/><Relationship Id="rId4" Type="http://schemas.openxmlformats.org/officeDocument/2006/relationships/hyperlink" Target="http://technology.amis.nl/" TargetMode="External"/><Relationship Id="rId9" Type="http://schemas.openxmlformats.org/officeDocument/2006/relationships/image" Target="../media/image9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b="0" dirty="0"/>
              <a:t>A Cloud- and Container-Based Approach to Microservices-Powered Workflows </a:t>
            </a:r>
            <a:br>
              <a:rPr lang="en-US" b="0" dirty="0"/>
            </a:b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A Cloud- and Container-Based Approach to Microservices-Powered Workflows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dirty="0"/>
          </a:p>
        </p:txBody>
      </p:sp>
      <p:sp>
        <p:nvSpPr>
          <p:cNvPr id="48" name="TextBox 47"/>
          <p:cNvSpPr txBox="1"/>
          <p:nvPr/>
        </p:nvSpPr>
        <p:spPr>
          <a:xfrm>
            <a:off x="719998" y="4264489"/>
            <a:ext cx="2774799" cy="400110"/>
          </a:xfrm>
          <a:prstGeom prst="rect">
            <a:avLst/>
          </a:prstGeom>
          <a:noFill/>
        </p:spPr>
        <p:txBody>
          <a:bodyPr wrap="none" lIns="0" tIns="0" rIns="0" bIns="0" rtlCol="0">
            <a:spAutoFit/>
          </a:bodyPr>
          <a:lstStyle/>
          <a:p>
            <a:r>
              <a:rPr lang="en-US" sz="1300" dirty="0"/>
              <a:t>Lucas Jellema, CTO of AMIS</a:t>
            </a:r>
          </a:p>
          <a:p>
            <a:r>
              <a:rPr lang="en-US" sz="1300" dirty="0" err="1"/>
              <a:t>CodeOne</a:t>
            </a:r>
            <a:r>
              <a:rPr lang="en-US" sz="1300" dirty="0"/>
              <a:t> 2018, San Francisco, USA</a:t>
            </a:r>
            <a:endParaRPr lang="nl-NL" sz="1300" dirty="0" err="1"/>
          </a:p>
        </p:txBody>
      </p:sp>
      <p:sp>
        <p:nvSpPr>
          <p:cNvPr id="2" name="Text Placeholder 1"/>
          <p:cNvSpPr>
            <a:spLocks noGrp="1"/>
          </p:cNvSpPr>
          <p:nvPr>
            <p:ph type="body" idx="14"/>
          </p:nvPr>
        </p:nvSpPr>
        <p:spPr/>
        <p:txBody>
          <a:bodyPr/>
          <a:lstStyle/>
          <a:p>
            <a:endParaRPr lang="nl-NL"/>
          </a:p>
        </p:txBody>
      </p:sp>
      <p:pic>
        <p:nvPicPr>
          <p:cNvPr id="8" name="Picture 7" descr="Image result for workflow">
            <a:extLst>
              <a:ext uri="{FF2B5EF4-FFF2-40B4-BE49-F238E27FC236}">
                <a16:creationId xmlns:a16="http://schemas.microsoft.com/office/drawing/2014/main" id="{AC5872FB-D934-4E23-A650-1CD5AB3C4C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8" y="936900"/>
            <a:ext cx="3444845" cy="24293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https://storage.googleapis.com/cdn.thenewstack.io/media/2018/03/e21ba523-bernd3.png">
            <a:extLst>
              <a:ext uri="{FF2B5EF4-FFF2-40B4-BE49-F238E27FC236}">
                <a16:creationId xmlns:a16="http://schemas.microsoft.com/office/drawing/2014/main" id="{56454A16-CFF3-47E6-9014-F384D708B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08298" y="1612706"/>
            <a:ext cx="3936935" cy="173292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A40E4A5-333F-40B0-A335-DE043BC70990}"/>
              </a:ext>
            </a:extLst>
          </p:cNvPr>
          <p:cNvSpPr>
            <a:spLocks noGrp="1"/>
          </p:cNvSpPr>
          <p:nvPr>
            <p:ph type="title"/>
          </p:nvPr>
        </p:nvSpPr>
        <p:spPr/>
        <p:txBody>
          <a:bodyPr/>
          <a:lstStyle/>
          <a:p>
            <a:r>
              <a:rPr lang="nl-NL" dirty="0" err="1"/>
              <a:t>Examples</a:t>
            </a:r>
            <a:r>
              <a:rPr lang="nl-NL" dirty="0"/>
              <a:t> of workflow designs</a:t>
            </a:r>
            <a:endParaRPr lang="en-NL" dirty="0"/>
          </a:p>
        </p:txBody>
      </p:sp>
      <p:sp>
        <p:nvSpPr>
          <p:cNvPr id="4" name="Footer Placeholder 3">
            <a:extLst>
              <a:ext uri="{FF2B5EF4-FFF2-40B4-BE49-F238E27FC236}">
                <a16:creationId xmlns:a16="http://schemas.microsoft.com/office/drawing/2014/main" id="{B9C4BC27-1C28-4AA8-B017-A367F74ED83A}"/>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EF21F972-B0E2-48CD-943D-89B0DEBB4C20}"/>
              </a:ext>
            </a:extLst>
          </p:cNvPr>
          <p:cNvSpPr>
            <a:spLocks noGrp="1"/>
          </p:cNvSpPr>
          <p:nvPr>
            <p:ph type="sldNum" sz="quarter" idx="12"/>
          </p:nvPr>
        </p:nvSpPr>
        <p:spPr/>
        <p:txBody>
          <a:bodyPr/>
          <a:lstStyle/>
          <a:p>
            <a:fld id="{14F1411D-0280-154F-AEAC-4C20B7AA46B2}" type="slidenum">
              <a:rPr lang="nl-NL" smtClean="0"/>
              <a:t>10</a:t>
            </a:fld>
            <a:endParaRPr lang="nl-NL"/>
          </a:p>
        </p:txBody>
      </p:sp>
      <p:pic>
        <p:nvPicPr>
          <p:cNvPr id="9" name="Snagit_SNG81E">
            <a:extLst>
              <a:ext uri="{FF2B5EF4-FFF2-40B4-BE49-F238E27FC236}">
                <a16:creationId xmlns:a16="http://schemas.microsoft.com/office/drawing/2014/main" id="{7CC7A354-768F-447F-B7FA-7181BC4938C0}"/>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281049" y="540000"/>
            <a:ext cx="1090097" cy="2844360"/>
          </a:xfrm>
          <a:prstGeom prst="rect">
            <a:avLst/>
          </a:prstGeom>
        </p:spPr>
      </p:pic>
      <p:pic>
        <p:nvPicPr>
          <p:cNvPr id="6146" name="Picture 2" descr="https://github.com/ing-bank/baker/raw/master/webshop.png">
            <a:extLst>
              <a:ext uri="{FF2B5EF4-FFF2-40B4-BE49-F238E27FC236}">
                <a16:creationId xmlns:a16="http://schemas.microsoft.com/office/drawing/2014/main" id="{D2F3057C-23F4-421D-BDE6-58E14EBBA4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4743" y="3403954"/>
            <a:ext cx="819234" cy="141488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states of workflow instance running waiting failed">
            <a:extLst>
              <a:ext uri="{FF2B5EF4-FFF2-40B4-BE49-F238E27FC236}">
                <a16:creationId xmlns:a16="http://schemas.microsoft.com/office/drawing/2014/main" id="{78D824D3-B8A6-43BC-8BAC-64B6970F9D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387" y="778829"/>
            <a:ext cx="2371725" cy="19335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D:\SOASuiteHandbook12c\Part1_CaseArchFMW\ART_Ch2\F02-08-improved.tif">
            <a:extLst>
              <a:ext uri="{FF2B5EF4-FFF2-40B4-BE49-F238E27FC236}">
                <a16:creationId xmlns:a16="http://schemas.microsoft.com/office/drawing/2014/main" id="{894FC54D-FF06-4472-B141-A05AFD301DE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90" y="3313630"/>
            <a:ext cx="1923260" cy="14728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52" name="Picture 8" descr="Related image">
            <a:extLst>
              <a:ext uri="{FF2B5EF4-FFF2-40B4-BE49-F238E27FC236}">
                <a16:creationId xmlns:a16="http://schemas.microsoft.com/office/drawing/2014/main" id="{BF1CDF6E-E4B4-42C9-9084-ED00686BE30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43999" y="152367"/>
            <a:ext cx="1700576" cy="2326801"/>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https://cdn-images-1.medium.com/max/2000/1*89ry6aI2A4sSSMSNIQiHdg.png">
            <a:extLst>
              <a:ext uri="{FF2B5EF4-FFF2-40B4-BE49-F238E27FC236}">
                <a16:creationId xmlns:a16="http://schemas.microsoft.com/office/drawing/2014/main" id="{84EC6790-145D-4F6F-BCBB-6D0B7AC9CC8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48484" y="78611"/>
            <a:ext cx="2172108" cy="15836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cdn-images-1.medium.com/max/1750/1*o_Yn86pclJ0R02jRT4jPJw.png">
            <a:extLst>
              <a:ext uri="{FF2B5EF4-FFF2-40B4-BE49-F238E27FC236}">
                <a16:creationId xmlns:a16="http://schemas.microsoft.com/office/drawing/2014/main" id="{820CA625-F6AA-4D48-9D79-E49DE7F3463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10394" y="3306026"/>
            <a:ext cx="2834181" cy="1612706"/>
          </a:xfrm>
          <a:prstGeom prst="rect">
            <a:avLst/>
          </a:prstGeom>
          <a:noFill/>
          <a:extLst>
            <a:ext uri="{909E8E84-426E-40DD-AFC4-6F175D3DCCD1}">
              <a14:hiddenFill xmlns:a14="http://schemas.microsoft.com/office/drawing/2010/main">
                <a:solidFill>
                  <a:srgbClr val="FFFFFF"/>
                </a:solidFill>
              </a14:hiddenFill>
            </a:ext>
          </a:extLst>
        </p:spPr>
      </p:pic>
      <p:pic>
        <p:nvPicPr>
          <p:cNvPr id="7" name="Snagit_SNG82B">
            <a:extLst>
              <a:ext uri="{FF2B5EF4-FFF2-40B4-BE49-F238E27FC236}">
                <a16:creationId xmlns:a16="http://schemas.microsoft.com/office/drawing/2014/main" id="{F662F656-1F90-42F8-A00A-C6CBFD19521B}"/>
              </a:ext>
            </a:extLst>
          </p:cNvPr>
          <p:cNvPicPr>
            <a:picLocks noGrp="1" noChangeAspect="1"/>
          </p:cNvPicPr>
          <p:nvPr>
            <p:ph idx="1"/>
          </p:nvPr>
        </p:nvPicPr>
        <p:blipFill>
          <a:blip r:embed="rId11"/>
          <a:stretch>
            <a:fillRect/>
          </a:stretch>
        </p:blipFill>
        <p:spPr>
          <a:xfrm>
            <a:off x="2211182" y="2931651"/>
            <a:ext cx="1998529" cy="2024777"/>
          </a:xfrm>
        </p:spPr>
      </p:pic>
      <p:sp>
        <p:nvSpPr>
          <p:cNvPr id="3" name="AutoShape 2" descr="Image result for symphony notes">
            <a:extLst>
              <a:ext uri="{FF2B5EF4-FFF2-40B4-BE49-F238E27FC236}">
                <a16:creationId xmlns:a16="http://schemas.microsoft.com/office/drawing/2014/main" id="{ACA99865-3789-4578-9972-BEE85864590A}"/>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8" name="Snagit_SNG845">
            <a:extLst>
              <a:ext uri="{FF2B5EF4-FFF2-40B4-BE49-F238E27FC236}">
                <a16:creationId xmlns:a16="http://schemas.microsoft.com/office/drawing/2014/main" id="{C9B5BD47-6963-4D18-B22B-C926D45AD1C3}"/>
              </a:ext>
            </a:extLst>
          </p:cNvPr>
          <p:cNvPicPr>
            <a:picLocks noChangeAspect="1"/>
          </p:cNvPicPr>
          <p:nvPr/>
        </p:nvPicPr>
        <p:blipFill>
          <a:blip r:embed="rId12"/>
          <a:stretch>
            <a:fillRect/>
          </a:stretch>
        </p:blipFill>
        <p:spPr>
          <a:xfrm>
            <a:off x="6210394" y="52273"/>
            <a:ext cx="1282015" cy="1335024"/>
          </a:xfrm>
          <a:prstGeom prst="rect">
            <a:avLst/>
          </a:prstGeom>
        </p:spPr>
      </p:pic>
      <p:pic>
        <p:nvPicPr>
          <p:cNvPr id="14" name="Snagit_SNG842">
            <a:extLst>
              <a:ext uri="{FF2B5EF4-FFF2-40B4-BE49-F238E27FC236}">
                <a16:creationId xmlns:a16="http://schemas.microsoft.com/office/drawing/2014/main" id="{492B8DC9-98B4-40AD-AD08-06B3F7EB4CF3}"/>
              </a:ext>
            </a:extLst>
          </p:cNvPr>
          <p:cNvPicPr>
            <a:picLocks noChangeAspect="1"/>
          </p:cNvPicPr>
          <p:nvPr/>
        </p:nvPicPr>
        <p:blipFill>
          <a:blip r:embed="rId13"/>
          <a:stretch>
            <a:fillRect/>
          </a:stretch>
        </p:blipFill>
        <p:spPr>
          <a:xfrm>
            <a:off x="7957337" y="2135815"/>
            <a:ext cx="1022606" cy="14112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565042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0BAE21-B455-4D3A-9794-7E04F9B8FA2A}"/>
              </a:ext>
            </a:extLst>
          </p:cNvPr>
          <p:cNvSpPr>
            <a:spLocks noGrp="1"/>
          </p:cNvSpPr>
          <p:nvPr>
            <p:ph type="title"/>
          </p:nvPr>
        </p:nvSpPr>
        <p:spPr>
          <a:xfrm>
            <a:off x="719999" y="288000"/>
            <a:ext cx="6624000" cy="504000"/>
          </a:xfrm>
        </p:spPr>
        <p:txBody>
          <a:bodyPr/>
          <a:lstStyle/>
          <a:p>
            <a:r>
              <a:rPr lang="nl-NL" dirty="0"/>
              <a:t>At </a:t>
            </a:r>
            <a:r>
              <a:rPr lang="nl-NL" dirty="0" err="1"/>
              <a:t>the</a:t>
            </a:r>
            <a:r>
              <a:rPr lang="nl-NL" dirty="0"/>
              <a:t> </a:t>
            </a:r>
            <a:r>
              <a:rPr lang="nl-NL" dirty="0" err="1"/>
              <a:t>core</a:t>
            </a:r>
            <a:endParaRPr lang="en-NL" dirty="0"/>
          </a:p>
        </p:txBody>
      </p:sp>
      <p:sp>
        <p:nvSpPr>
          <p:cNvPr id="3" name="Content Placeholder 2">
            <a:extLst>
              <a:ext uri="{FF2B5EF4-FFF2-40B4-BE49-F238E27FC236}">
                <a16:creationId xmlns:a16="http://schemas.microsoft.com/office/drawing/2014/main" id="{B5E36C1A-0AA1-4326-901D-67916D37EA44}"/>
              </a:ext>
            </a:extLst>
          </p:cNvPr>
          <p:cNvSpPr>
            <a:spLocks noGrp="1"/>
          </p:cNvSpPr>
          <p:nvPr>
            <p:ph idx="1"/>
          </p:nvPr>
        </p:nvSpPr>
        <p:spPr>
          <a:xfrm>
            <a:off x="720003" y="936000"/>
            <a:ext cx="8019960" cy="3780000"/>
          </a:xfrm>
        </p:spPr>
        <p:txBody>
          <a:bodyPr/>
          <a:lstStyle/>
          <a:p>
            <a:r>
              <a:rPr lang="nl-NL" dirty="0"/>
              <a:t>The </a:t>
            </a:r>
            <a:r>
              <a:rPr lang="nl-NL" i="1" dirty="0" err="1"/>
              <a:t>logical</a:t>
            </a:r>
            <a:r>
              <a:rPr lang="nl-NL" i="1" dirty="0"/>
              <a:t> </a:t>
            </a:r>
            <a:r>
              <a:rPr lang="nl-NL" i="1" dirty="0" err="1"/>
              <a:t>definition</a:t>
            </a:r>
            <a:r>
              <a:rPr lang="nl-NL" i="1" dirty="0"/>
              <a:t> of </a:t>
            </a:r>
            <a:r>
              <a:rPr lang="nl-NL" i="1" dirty="0" err="1"/>
              <a:t>the</a:t>
            </a:r>
            <a:r>
              <a:rPr lang="nl-NL" i="1" dirty="0"/>
              <a:t> workflow</a:t>
            </a:r>
            <a:br>
              <a:rPr lang="nl-NL" dirty="0"/>
            </a:br>
            <a:r>
              <a:rPr lang="nl-NL" dirty="0" err="1"/>
              <a:t>combined</a:t>
            </a:r>
            <a:r>
              <a:rPr lang="nl-NL" dirty="0"/>
              <a:t> </a:t>
            </a:r>
            <a:r>
              <a:rPr lang="nl-NL" dirty="0" err="1"/>
              <a:t>with</a:t>
            </a:r>
            <a:r>
              <a:rPr lang="nl-NL" dirty="0"/>
              <a:t> </a:t>
            </a:r>
            <a:br>
              <a:rPr lang="nl-NL" dirty="0"/>
            </a:br>
            <a:r>
              <a:rPr lang="nl-NL" dirty="0" err="1"/>
              <a:t>the</a:t>
            </a:r>
            <a:r>
              <a:rPr lang="nl-NL" dirty="0"/>
              <a:t> </a:t>
            </a:r>
            <a:r>
              <a:rPr lang="nl-NL" i="1" dirty="0" err="1"/>
              <a:t>current</a:t>
            </a:r>
            <a:r>
              <a:rPr lang="nl-NL" i="1" dirty="0"/>
              <a:t> state of </a:t>
            </a:r>
            <a:r>
              <a:rPr lang="nl-NL" i="1" dirty="0" err="1"/>
              <a:t>the</a:t>
            </a:r>
            <a:r>
              <a:rPr lang="nl-NL" i="1" dirty="0"/>
              <a:t> </a:t>
            </a:r>
            <a:r>
              <a:rPr lang="nl-NL" i="1" dirty="0" err="1"/>
              <a:t>instance</a:t>
            </a:r>
            <a:br>
              <a:rPr lang="nl-NL" dirty="0"/>
            </a:br>
            <a:r>
              <a:rPr lang="nl-NL" dirty="0" err="1"/>
              <a:t>and</a:t>
            </a:r>
            <a:r>
              <a:rPr lang="nl-NL" dirty="0"/>
              <a:t> </a:t>
            </a:r>
            <a:r>
              <a:rPr lang="nl-NL" dirty="0" err="1"/>
              <a:t>the</a:t>
            </a:r>
            <a:r>
              <a:rPr lang="nl-NL" dirty="0"/>
              <a:t> </a:t>
            </a:r>
            <a:r>
              <a:rPr lang="nl-NL" i="1" dirty="0" err="1"/>
              <a:t>current</a:t>
            </a:r>
            <a:r>
              <a:rPr lang="nl-NL" i="1" dirty="0"/>
              <a:t> time</a:t>
            </a:r>
            <a:r>
              <a:rPr lang="nl-NL" dirty="0"/>
              <a:t> (or </a:t>
            </a:r>
            <a:r>
              <a:rPr lang="nl-NL" dirty="0" err="1"/>
              <a:t>other</a:t>
            </a:r>
            <a:r>
              <a:rPr lang="nl-NL" dirty="0"/>
              <a:t> </a:t>
            </a:r>
            <a:r>
              <a:rPr lang="nl-NL" dirty="0" err="1"/>
              <a:t>external</a:t>
            </a:r>
            <a:r>
              <a:rPr lang="nl-NL" dirty="0"/>
              <a:t> </a:t>
            </a:r>
            <a:r>
              <a:rPr lang="nl-NL" dirty="0" err="1"/>
              <a:t>conditions</a:t>
            </a:r>
            <a:r>
              <a:rPr lang="nl-NL" dirty="0"/>
              <a:t>)</a:t>
            </a:r>
          </a:p>
          <a:p>
            <a:r>
              <a:rPr lang="nl-NL" dirty="0" err="1"/>
              <a:t>Define</a:t>
            </a:r>
            <a:r>
              <a:rPr lang="nl-NL" dirty="0"/>
              <a:t> a state </a:t>
            </a:r>
            <a:r>
              <a:rPr lang="nl-NL" dirty="0" err="1"/>
              <a:t>transition</a:t>
            </a:r>
            <a:r>
              <a:rPr lang="nl-NL" dirty="0"/>
              <a:t> </a:t>
            </a:r>
            <a:r>
              <a:rPr lang="nl-NL" dirty="0" err="1"/>
              <a:t>to</a:t>
            </a:r>
            <a:r>
              <a:rPr lang="nl-NL" dirty="0"/>
              <a:t> </a:t>
            </a:r>
            <a:br>
              <a:rPr lang="nl-NL" dirty="0"/>
            </a:br>
            <a:r>
              <a:rPr lang="nl-NL" dirty="0" err="1"/>
              <a:t>one</a:t>
            </a:r>
            <a:r>
              <a:rPr lang="nl-NL" dirty="0"/>
              <a:t> or more “</a:t>
            </a:r>
            <a:r>
              <a:rPr lang="nl-NL" i="1" dirty="0" err="1"/>
              <a:t>To</a:t>
            </a:r>
            <a:r>
              <a:rPr lang="nl-NL" i="1" dirty="0"/>
              <a:t> Do items</a:t>
            </a:r>
            <a:r>
              <a:rPr lang="nl-NL" dirty="0"/>
              <a:t>” for </a:t>
            </a:r>
            <a:r>
              <a:rPr lang="nl-NL" i="1" dirty="0" err="1"/>
              <a:t>activity</a:t>
            </a:r>
            <a:r>
              <a:rPr lang="nl-NL" i="1" dirty="0"/>
              <a:t> types</a:t>
            </a:r>
            <a:r>
              <a:rPr lang="nl-NL" dirty="0"/>
              <a:t> in </a:t>
            </a:r>
            <a:r>
              <a:rPr lang="nl-NL" dirty="0" err="1"/>
              <a:t>the</a:t>
            </a:r>
            <a:r>
              <a:rPr lang="nl-NL" dirty="0"/>
              <a:t> context of </a:t>
            </a:r>
            <a:r>
              <a:rPr lang="nl-NL" dirty="0" err="1"/>
              <a:t>the</a:t>
            </a:r>
            <a:r>
              <a:rPr lang="nl-NL" dirty="0"/>
              <a:t> </a:t>
            </a:r>
            <a:r>
              <a:rPr lang="nl-NL" i="1" dirty="0"/>
              <a:t>workflow </a:t>
            </a:r>
            <a:r>
              <a:rPr lang="nl-NL" i="1" dirty="0" err="1"/>
              <a:t>instance</a:t>
            </a:r>
            <a:endParaRPr lang="nl-NL" i="1" dirty="0"/>
          </a:p>
          <a:p>
            <a:pPr lvl="1"/>
            <a:r>
              <a:rPr lang="nl-NL" dirty="0" err="1"/>
              <a:t>Including</a:t>
            </a:r>
            <a:r>
              <a:rPr lang="nl-NL" dirty="0"/>
              <a:t> </a:t>
            </a:r>
            <a:r>
              <a:rPr lang="nl-NL" i="1" dirty="0"/>
              <a:t>non-happy </a:t>
            </a:r>
            <a:r>
              <a:rPr lang="nl-NL" i="1" dirty="0" err="1"/>
              <a:t>exception</a:t>
            </a:r>
            <a:r>
              <a:rPr lang="nl-NL" dirty="0"/>
              <a:t> items (for </a:t>
            </a:r>
            <a:r>
              <a:rPr lang="nl-NL" dirty="0" err="1"/>
              <a:t>example</a:t>
            </a:r>
            <a:r>
              <a:rPr lang="nl-NL" dirty="0"/>
              <a:t> </a:t>
            </a:r>
            <a:r>
              <a:rPr lang="nl-NL" dirty="0" err="1"/>
              <a:t>when</a:t>
            </a:r>
            <a:r>
              <a:rPr lang="nl-NL" dirty="0"/>
              <a:t> </a:t>
            </a:r>
            <a:r>
              <a:rPr lang="nl-NL" dirty="0" err="1"/>
              <a:t>previous</a:t>
            </a:r>
            <a:r>
              <a:rPr lang="nl-NL" dirty="0"/>
              <a:t> </a:t>
            </a:r>
            <a:r>
              <a:rPr lang="nl-NL" dirty="0" err="1"/>
              <a:t>to</a:t>
            </a:r>
            <a:r>
              <a:rPr lang="nl-NL" dirty="0"/>
              <a:t>-do item </a:t>
            </a:r>
            <a:r>
              <a:rPr lang="nl-NL" dirty="0" err="1"/>
              <a:t>timed</a:t>
            </a:r>
            <a:r>
              <a:rPr lang="nl-NL" dirty="0"/>
              <a:t> out)</a:t>
            </a:r>
          </a:p>
          <a:p>
            <a:pPr lvl="1"/>
            <a:endParaRPr lang="nl-NL" dirty="0"/>
          </a:p>
          <a:p>
            <a:pPr marL="180000" lvl="1" indent="0">
              <a:buNone/>
            </a:pPr>
            <a:endParaRPr lang="nl-NL" dirty="0"/>
          </a:p>
          <a:p>
            <a:r>
              <a:rPr lang="nl-NL" dirty="0"/>
              <a:t>The </a:t>
            </a:r>
            <a:r>
              <a:rPr lang="nl-NL" dirty="0" err="1"/>
              <a:t>To</a:t>
            </a:r>
            <a:r>
              <a:rPr lang="nl-NL" dirty="0"/>
              <a:t> Do items </a:t>
            </a:r>
            <a:r>
              <a:rPr lang="nl-NL" dirty="0" err="1"/>
              <a:t>should</a:t>
            </a:r>
            <a:r>
              <a:rPr lang="nl-NL" dirty="0"/>
              <a:t> </a:t>
            </a:r>
            <a:r>
              <a:rPr lang="nl-NL" dirty="0" err="1"/>
              <a:t>be</a:t>
            </a:r>
            <a:r>
              <a:rPr lang="nl-NL" dirty="0"/>
              <a:t> </a:t>
            </a:r>
            <a:r>
              <a:rPr lang="nl-NL" i="1" dirty="0"/>
              <a:t>made </a:t>
            </a:r>
            <a:r>
              <a:rPr lang="nl-NL" i="1" dirty="0" err="1"/>
              <a:t>available</a:t>
            </a:r>
            <a:r>
              <a:rPr lang="nl-NL" dirty="0"/>
              <a:t> </a:t>
            </a:r>
            <a:r>
              <a:rPr lang="nl-NL" dirty="0" err="1"/>
              <a:t>to</a:t>
            </a:r>
            <a:r>
              <a:rPr lang="nl-NL" dirty="0"/>
              <a:t> actors (for </a:t>
            </a:r>
            <a:r>
              <a:rPr lang="nl-NL" dirty="0" err="1"/>
              <a:t>example</a:t>
            </a:r>
            <a:r>
              <a:rPr lang="nl-NL" dirty="0"/>
              <a:t> microservices)</a:t>
            </a:r>
          </a:p>
          <a:p>
            <a:pPr lvl="1"/>
            <a:r>
              <a:rPr lang="nl-NL" i="1" dirty="0" err="1"/>
              <a:t>Including</a:t>
            </a:r>
            <a:r>
              <a:rPr lang="nl-NL" i="1" dirty="0"/>
              <a:t> (</a:t>
            </a:r>
            <a:r>
              <a:rPr lang="nl-NL" i="1" dirty="0" err="1"/>
              <a:t>reference</a:t>
            </a:r>
            <a:r>
              <a:rPr lang="nl-NL" i="1" dirty="0"/>
              <a:t> </a:t>
            </a:r>
            <a:r>
              <a:rPr lang="nl-NL" i="1" dirty="0" err="1"/>
              <a:t>to</a:t>
            </a:r>
            <a:r>
              <a:rPr lang="nl-NL" i="1" dirty="0"/>
              <a:t> </a:t>
            </a:r>
            <a:r>
              <a:rPr lang="nl-NL" i="1" dirty="0" err="1"/>
              <a:t>the</a:t>
            </a:r>
            <a:r>
              <a:rPr lang="nl-NL" i="1" dirty="0"/>
              <a:t>) state</a:t>
            </a:r>
          </a:p>
          <a:p>
            <a:r>
              <a:rPr lang="nl-NL" dirty="0"/>
              <a:t>Actors </a:t>
            </a:r>
            <a:r>
              <a:rPr lang="nl-NL" dirty="0" err="1"/>
              <a:t>can</a:t>
            </a:r>
            <a:r>
              <a:rPr lang="nl-NL" dirty="0"/>
              <a:t> ‘take on’ a </a:t>
            </a:r>
            <a:r>
              <a:rPr lang="nl-NL" dirty="0" err="1"/>
              <a:t>To</a:t>
            </a:r>
            <a:r>
              <a:rPr lang="nl-NL" dirty="0"/>
              <a:t> Do item – </a:t>
            </a:r>
            <a:r>
              <a:rPr lang="nl-NL" dirty="0" err="1"/>
              <a:t>typically</a:t>
            </a:r>
            <a:r>
              <a:rPr lang="nl-NL" dirty="0"/>
              <a:t> </a:t>
            </a:r>
            <a:r>
              <a:rPr lang="nl-NL" dirty="0" err="1"/>
              <a:t>exclusively</a:t>
            </a:r>
            <a:endParaRPr lang="nl-NL" dirty="0"/>
          </a:p>
          <a:p>
            <a:pPr lvl="1"/>
            <a:r>
              <a:rPr lang="nl-NL" dirty="0" err="1"/>
              <a:t>They</a:t>
            </a:r>
            <a:r>
              <a:rPr lang="nl-NL" dirty="0"/>
              <a:t> </a:t>
            </a:r>
            <a:r>
              <a:rPr lang="nl-NL" dirty="0" err="1"/>
              <a:t>can</a:t>
            </a:r>
            <a:r>
              <a:rPr lang="nl-NL" dirty="0"/>
              <a:t> </a:t>
            </a:r>
            <a:r>
              <a:rPr lang="nl-NL" dirty="0" err="1"/>
              <a:t>read</a:t>
            </a:r>
            <a:r>
              <a:rPr lang="nl-NL" dirty="0"/>
              <a:t> </a:t>
            </a:r>
            <a:r>
              <a:rPr lang="nl-NL" dirty="0" err="1"/>
              <a:t>and</a:t>
            </a:r>
            <a:r>
              <a:rPr lang="nl-NL" dirty="0"/>
              <a:t> </a:t>
            </a:r>
            <a:r>
              <a:rPr lang="nl-NL" dirty="0" err="1"/>
              <a:t>extend</a:t>
            </a:r>
            <a:r>
              <a:rPr lang="nl-NL" dirty="0"/>
              <a:t> </a:t>
            </a:r>
            <a:r>
              <a:rPr lang="nl-NL" dirty="0" err="1"/>
              <a:t>the</a:t>
            </a:r>
            <a:r>
              <a:rPr lang="nl-NL" dirty="0"/>
              <a:t> state of </a:t>
            </a:r>
            <a:r>
              <a:rPr lang="nl-NL" dirty="0" err="1"/>
              <a:t>the</a:t>
            </a:r>
            <a:r>
              <a:rPr lang="nl-NL" dirty="0"/>
              <a:t> workflow </a:t>
            </a:r>
            <a:r>
              <a:rPr lang="nl-NL" dirty="0" err="1"/>
              <a:t>instance</a:t>
            </a:r>
            <a:endParaRPr lang="nl-NL" dirty="0"/>
          </a:p>
          <a:p>
            <a:pPr marL="360000" lvl="2" indent="0">
              <a:buNone/>
            </a:pPr>
            <a:r>
              <a:rPr lang="nl-NL" dirty="0"/>
              <a:t>(</a:t>
            </a:r>
            <a:r>
              <a:rPr lang="nl-NL" dirty="0" err="1"/>
              <a:t>Including</a:t>
            </a:r>
            <a:r>
              <a:rPr lang="nl-NL" dirty="0"/>
              <a:t> </a:t>
            </a:r>
            <a:r>
              <a:rPr lang="nl-NL" dirty="0" err="1"/>
              <a:t>completing</a:t>
            </a:r>
            <a:r>
              <a:rPr lang="nl-NL" dirty="0"/>
              <a:t> | </a:t>
            </a:r>
            <a:r>
              <a:rPr lang="nl-NL" dirty="0" err="1"/>
              <a:t>failing</a:t>
            </a:r>
            <a:r>
              <a:rPr lang="nl-NL" dirty="0"/>
              <a:t> | </a:t>
            </a:r>
            <a:r>
              <a:rPr lang="nl-NL" dirty="0" err="1"/>
              <a:t>returning</a:t>
            </a:r>
            <a:r>
              <a:rPr lang="nl-NL" dirty="0"/>
              <a:t> </a:t>
            </a:r>
            <a:r>
              <a:rPr lang="nl-NL" dirty="0" err="1"/>
              <a:t>the</a:t>
            </a:r>
            <a:r>
              <a:rPr lang="nl-NL" dirty="0"/>
              <a:t> </a:t>
            </a:r>
            <a:r>
              <a:rPr lang="nl-NL" dirty="0" err="1"/>
              <a:t>task</a:t>
            </a:r>
            <a:r>
              <a:rPr lang="nl-NL" dirty="0"/>
              <a:t>)</a:t>
            </a:r>
            <a:br>
              <a:rPr lang="nl-NL" dirty="0"/>
            </a:br>
            <a:endParaRPr lang="nl-NL" dirty="0"/>
          </a:p>
        </p:txBody>
      </p:sp>
      <p:sp>
        <p:nvSpPr>
          <p:cNvPr id="4" name="Footer Placeholder 3">
            <a:extLst>
              <a:ext uri="{FF2B5EF4-FFF2-40B4-BE49-F238E27FC236}">
                <a16:creationId xmlns:a16="http://schemas.microsoft.com/office/drawing/2014/main" id="{C5BCC6BD-3348-4D5E-AF78-9F60CFD9F5C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1A989C4B-679F-4CF3-B983-2F42A05371D7}"/>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5">
            <a:extLst>
              <a:ext uri="{FF2B5EF4-FFF2-40B4-BE49-F238E27FC236}">
                <a16:creationId xmlns:a16="http://schemas.microsoft.com/office/drawing/2014/main" id="{8181CA35-1863-40E8-9200-1D37D2CFD01F}"/>
              </a:ext>
            </a:extLst>
          </p:cNvPr>
          <p:cNvPicPr>
            <a:picLocks noChangeAspect="1"/>
          </p:cNvPicPr>
          <p:nvPr/>
        </p:nvPicPr>
        <p:blipFill>
          <a:blip r:embed="rId2"/>
          <a:stretch>
            <a:fillRect/>
          </a:stretch>
        </p:blipFill>
        <p:spPr>
          <a:xfrm>
            <a:off x="4082611" y="648000"/>
            <a:ext cx="978777" cy="638333"/>
          </a:xfrm>
          <a:prstGeom prst="rect">
            <a:avLst/>
          </a:prstGeom>
        </p:spPr>
      </p:pic>
      <p:sp>
        <p:nvSpPr>
          <p:cNvPr id="7" name="Rectangle: Rounded Corners 6">
            <a:extLst>
              <a:ext uri="{FF2B5EF4-FFF2-40B4-BE49-F238E27FC236}">
                <a16:creationId xmlns:a16="http://schemas.microsoft.com/office/drawing/2014/main" id="{422A85D6-D3D9-47C1-ADF4-BC1A7695B58F}"/>
              </a:ext>
            </a:extLst>
          </p:cNvPr>
          <p:cNvSpPr/>
          <p:nvPr/>
        </p:nvSpPr>
        <p:spPr>
          <a:xfrm>
            <a:off x="3806386" y="1430333"/>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D093F5AB-FCFA-4DB9-9B99-0AF31F49B963}"/>
              </a:ext>
            </a:extLst>
          </p:cNvPr>
          <p:cNvSpPr/>
          <p:nvPr/>
        </p:nvSpPr>
        <p:spPr>
          <a:xfrm>
            <a:off x="3858773" y="1405592"/>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7D1D9572-8D20-4AC0-AC37-00EFC2283C01}"/>
              </a:ext>
            </a:extLst>
          </p:cNvPr>
          <p:cNvSpPr/>
          <p:nvPr/>
        </p:nvSpPr>
        <p:spPr>
          <a:xfrm>
            <a:off x="3911160" y="1380851"/>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6080BE40-F9D1-4A70-8BA0-59604EAF6B31}"/>
              </a:ext>
            </a:extLst>
          </p:cNvPr>
          <p:cNvSpPr/>
          <p:nvPr/>
        </p:nvSpPr>
        <p:spPr>
          <a:xfrm>
            <a:off x="3963547" y="1356110"/>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Rounded Corners 10">
            <a:extLst>
              <a:ext uri="{FF2B5EF4-FFF2-40B4-BE49-F238E27FC236}">
                <a16:creationId xmlns:a16="http://schemas.microsoft.com/office/drawing/2014/main" id="{814F0D60-51CC-4300-AD4A-8BD6920EE612}"/>
              </a:ext>
            </a:extLst>
          </p:cNvPr>
          <p:cNvSpPr/>
          <p:nvPr/>
        </p:nvSpPr>
        <p:spPr>
          <a:xfrm>
            <a:off x="4015934" y="1331369"/>
            <a:ext cx="447675" cy="3333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7" name="Group 16">
            <a:extLst>
              <a:ext uri="{FF2B5EF4-FFF2-40B4-BE49-F238E27FC236}">
                <a16:creationId xmlns:a16="http://schemas.microsoft.com/office/drawing/2014/main" id="{E2E6E915-3DF7-4718-A943-D992F2439575}"/>
              </a:ext>
            </a:extLst>
          </p:cNvPr>
          <p:cNvGrpSpPr/>
          <p:nvPr/>
        </p:nvGrpSpPr>
        <p:grpSpPr>
          <a:xfrm>
            <a:off x="4030775" y="1372245"/>
            <a:ext cx="444153" cy="265826"/>
            <a:chOff x="2209800" y="648000"/>
            <a:chExt cx="5810250" cy="3789295"/>
          </a:xfrm>
        </p:grpSpPr>
        <p:pic>
          <p:nvPicPr>
            <p:cNvPr id="12" name="Picture 11">
              <a:extLst>
                <a:ext uri="{FF2B5EF4-FFF2-40B4-BE49-F238E27FC236}">
                  <a16:creationId xmlns:a16="http://schemas.microsoft.com/office/drawing/2014/main" id="{D8DE4A1F-E12D-41F7-A5A2-D6392AD2D40A}"/>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209800" y="648000"/>
              <a:ext cx="5810250" cy="3789295"/>
            </a:xfrm>
            <a:prstGeom prst="rect">
              <a:avLst/>
            </a:prstGeom>
          </p:spPr>
        </p:pic>
        <p:sp>
          <p:nvSpPr>
            <p:cNvPr id="13" name="Rectangle: Rounded Corners 12">
              <a:extLst>
                <a:ext uri="{FF2B5EF4-FFF2-40B4-BE49-F238E27FC236}">
                  <a16:creationId xmlns:a16="http://schemas.microsoft.com/office/drawing/2014/main" id="{DD84E7E9-B539-43DF-8444-8559BB560BC3}"/>
                </a:ext>
              </a:extLst>
            </p:cNvPr>
            <p:cNvSpPr/>
            <p:nvPr/>
          </p:nvSpPr>
          <p:spPr>
            <a:xfrm>
              <a:off x="2276475" y="706205"/>
              <a:ext cx="762000"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4" name="Rectangle: Rounded Corners 13">
              <a:extLst>
                <a:ext uri="{FF2B5EF4-FFF2-40B4-BE49-F238E27FC236}">
                  <a16:creationId xmlns:a16="http://schemas.microsoft.com/office/drawing/2014/main" id="{ACBBDE59-8EF9-48D3-8F49-412CA2E6CD25}"/>
                </a:ext>
              </a:extLst>
            </p:cNvPr>
            <p:cNvSpPr/>
            <p:nvPr/>
          </p:nvSpPr>
          <p:spPr>
            <a:xfrm>
              <a:off x="2276475" y="1597020"/>
              <a:ext cx="762000"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5" name="Rectangle: Rounded Corners 14">
              <a:extLst>
                <a:ext uri="{FF2B5EF4-FFF2-40B4-BE49-F238E27FC236}">
                  <a16:creationId xmlns:a16="http://schemas.microsoft.com/office/drawing/2014/main" id="{1A9986ED-BC14-42D1-8453-B122570520E9}"/>
                </a:ext>
              </a:extLst>
            </p:cNvPr>
            <p:cNvSpPr/>
            <p:nvPr/>
          </p:nvSpPr>
          <p:spPr>
            <a:xfrm>
              <a:off x="3239647" y="1599733"/>
              <a:ext cx="842963"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
          <p:nvSpPr>
            <p:cNvPr id="16" name="Rectangle: Rounded Corners 15">
              <a:extLst>
                <a:ext uri="{FF2B5EF4-FFF2-40B4-BE49-F238E27FC236}">
                  <a16:creationId xmlns:a16="http://schemas.microsoft.com/office/drawing/2014/main" id="{F95921C2-2169-462E-AD65-F4064D8C03B8}"/>
                </a:ext>
              </a:extLst>
            </p:cNvPr>
            <p:cNvSpPr/>
            <p:nvPr/>
          </p:nvSpPr>
          <p:spPr>
            <a:xfrm>
              <a:off x="4202819" y="1602446"/>
              <a:ext cx="765181" cy="589423"/>
            </a:xfrm>
            <a:prstGeom prst="roundRect">
              <a:avLst/>
            </a:prstGeom>
            <a:gradFill>
              <a:gsLst>
                <a:gs pos="0">
                  <a:schemeClr val="dk1">
                    <a:lumMod val="110000"/>
                    <a:satMod val="105000"/>
                    <a:tint val="67000"/>
                    <a:alpha val="64000"/>
                  </a:schemeClr>
                </a:gs>
                <a:gs pos="50000">
                  <a:schemeClr val="dk1">
                    <a:lumMod val="105000"/>
                    <a:satMod val="103000"/>
                    <a:tint val="73000"/>
                    <a:alpha val="67000"/>
                  </a:schemeClr>
                </a:gs>
                <a:gs pos="100000">
                  <a:schemeClr val="dk1">
                    <a:lumMod val="105000"/>
                    <a:satMod val="109000"/>
                    <a:tint val="81000"/>
                    <a:alpha val="68000"/>
                  </a:schemeClr>
                </a:gs>
              </a:gsLst>
            </a:gradFill>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grpSp>
      <p:sp>
        <p:nvSpPr>
          <p:cNvPr id="18" name="Freeform: Shape 17">
            <a:extLst>
              <a:ext uri="{FF2B5EF4-FFF2-40B4-BE49-F238E27FC236}">
                <a16:creationId xmlns:a16="http://schemas.microsoft.com/office/drawing/2014/main" id="{DDEBF7D3-5BC9-4C00-BEEB-1EAF1F37A92A}"/>
              </a:ext>
            </a:extLst>
          </p:cNvPr>
          <p:cNvSpPr/>
          <p:nvPr/>
        </p:nvSpPr>
        <p:spPr>
          <a:xfrm>
            <a:off x="238439" y="2297723"/>
            <a:ext cx="6734512" cy="2514968"/>
          </a:xfrm>
          <a:custGeom>
            <a:avLst/>
            <a:gdLst>
              <a:gd name="connsiteX0" fmla="*/ 6170176 w 6734512"/>
              <a:gd name="connsiteY0" fmla="*/ 2110154 h 2514968"/>
              <a:gd name="connsiteX1" fmla="*/ 6224884 w 6734512"/>
              <a:gd name="connsiteY1" fmla="*/ 2422769 h 2514968"/>
              <a:gd name="connsiteX2" fmla="*/ 746299 w 6734512"/>
              <a:gd name="connsiteY2" fmla="*/ 2454031 h 2514968"/>
              <a:gd name="connsiteX3" fmla="*/ 35099 w 6734512"/>
              <a:gd name="connsiteY3" fmla="*/ 1664677 h 2514968"/>
              <a:gd name="connsiteX4" fmla="*/ 582176 w 6734512"/>
              <a:gd name="connsiteY4" fmla="*/ 0 h 25149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34512" h="2514968">
                <a:moveTo>
                  <a:pt x="6170176" y="2110154"/>
                </a:moveTo>
                <a:cubicBezTo>
                  <a:pt x="6649519" y="2237805"/>
                  <a:pt x="7128863" y="2365456"/>
                  <a:pt x="6224884" y="2422769"/>
                </a:cubicBezTo>
                <a:cubicBezTo>
                  <a:pt x="5320905" y="2480082"/>
                  <a:pt x="1777930" y="2580380"/>
                  <a:pt x="746299" y="2454031"/>
                </a:cubicBezTo>
                <a:cubicBezTo>
                  <a:pt x="-285332" y="2327682"/>
                  <a:pt x="62453" y="2073682"/>
                  <a:pt x="35099" y="1664677"/>
                </a:cubicBezTo>
                <a:cubicBezTo>
                  <a:pt x="7745" y="1255672"/>
                  <a:pt x="294960" y="627836"/>
                  <a:pt x="58217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72469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9" grpId="0" animBg="1"/>
      <p:bldP spid="10" grpId="0" animBg="1"/>
      <p:bldP spid="11"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BE620-709F-438D-8288-868D66252DBB}"/>
              </a:ext>
            </a:extLst>
          </p:cNvPr>
          <p:cNvSpPr>
            <a:spLocks noGrp="1"/>
          </p:cNvSpPr>
          <p:nvPr>
            <p:ph type="title"/>
          </p:nvPr>
        </p:nvSpPr>
        <p:spPr/>
        <p:txBody>
          <a:bodyPr/>
          <a:lstStyle/>
          <a:p>
            <a:r>
              <a:rPr lang="nl-NL" dirty="0" err="1"/>
              <a:t>Tasks</a:t>
            </a:r>
            <a:r>
              <a:rPr lang="nl-NL" dirty="0"/>
              <a:t> go </a:t>
            </a:r>
            <a:r>
              <a:rPr lang="nl-NL" dirty="0" err="1"/>
              <a:t>through</a:t>
            </a:r>
            <a:r>
              <a:rPr lang="nl-NL" dirty="0"/>
              <a:t> </a:t>
            </a:r>
            <a:r>
              <a:rPr lang="nl-NL" dirty="0" err="1"/>
              <a:t>states</a:t>
            </a:r>
            <a:endParaRPr lang="en-NL" dirty="0"/>
          </a:p>
        </p:txBody>
      </p:sp>
      <p:sp>
        <p:nvSpPr>
          <p:cNvPr id="3" name="Content Placeholder 2">
            <a:extLst>
              <a:ext uri="{FF2B5EF4-FFF2-40B4-BE49-F238E27FC236}">
                <a16:creationId xmlns:a16="http://schemas.microsoft.com/office/drawing/2014/main" id="{E5A1B028-1607-496E-9EBD-6CA539A884B5}"/>
              </a:ext>
            </a:extLst>
          </p:cNvPr>
          <p:cNvSpPr>
            <a:spLocks noGrp="1"/>
          </p:cNvSpPr>
          <p:nvPr>
            <p:ph idx="1"/>
          </p:nvPr>
        </p:nvSpPr>
        <p:spPr/>
        <p:txBody>
          <a:bodyPr/>
          <a:lstStyle/>
          <a:p>
            <a:r>
              <a:rPr lang="nl-NL" dirty="0" err="1"/>
              <a:t>Task</a:t>
            </a:r>
            <a:r>
              <a:rPr lang="nl-NL" dirty="0"/>
              <a:t> == Workflow Step == Activity</a:t>
            </a:r>
          </a:p>
          <a:p>
            <a:r>
              <a:rPr lang="nl-NL" dirty="0" err="1"/>
              <a:t>Each</a:t>
            </a:r>
            <a:r>
              <a:rPr lang="nl-NL" dirty="0"/>
              <a:t> state change </a:t>
            </a:r>
            <a:r>
              <a:rPr lang="nl-NL" dirty="0" err="1"/>
              <a:t>requires</a:t>
            </a:r>
            <a:r>
              <a:rPr lang="nl-NL" dirty="0"/>
              <a:t> </a:t>
            </a:r>
            <a:r>
              <a:rPr lang="nl-NL" dirty="0" err="1"/>
              <a:t>reevaluating</a:t>
            </a:r>
            <a:r>
              <a:rPr lang="nl-NL" dirty="0"/>
              <a:t> </a:t>
            </a:r>
            <a:r>
              <a:rPr lang="nl-NL" dirty="0" err="1"/>
              <a:t>the</a:t>
            </a:r>
            <a:r>
              <a:rPr lang="nl-NL" dirty="0"/>
              <a:t> workflow-</a:t>
            </a:r>
            <a:r>
              <a:rPr lang="nl-NL" dirty="0" err="1"/>
              <a:t>instance</a:t>
            </a:r>
            <a:r>
              <a:rPr lang="nl-NL" dirty="0"/>
              <a:t> </a:t>
            </a:r>
            <a:endParaRPr lang="en-NL" dirty="0"/>
          </a:p>
        </p:txBody>
      </p:sp>
      <p:sp>
        <p:nvSpPr>
          <p:cNvPr id="4" name="Footer Placeholder 3">
            <a:extLst>
              <a:ext uri="{FF2B5EF4-FFF2-40B4-BE49-F238E27FC236}">
                <a16:creationId xmlns:a16="http://schemas.microsoft.com/office/drawing/2014/main" id="{54544B45-32F2-47CA-BA1F-44C67983BF2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DBB40B78-495E-43C2-A140-EFB7D1DB545F}"/>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a:extLst>
              <a:ext uri="{FF2B5EF4-FFF2-40B4-BE49-F238E27FC236}">
                <a16:creationId xmlns:a16="http://schemas.microsoft.com/office/drawing/2014/main" id="{4060A178-B378-4616-880C-F8AC78BEEB9D}"/>
              </a:ext>
            </a:extLst>
          </p:cNvPr>
          <p:cNvPicPr>
            <a:picLocks noChangeAspect="1"/>
          </p:cNvPicPr>
          <p:nvPr/>
        </p:nvPicPr>
        <p:blipFill>
          <a:blip r:embed="rId3"/>
          <a:stretch>
            <a:fillRect/>
          </a:stretch>
        </p:blipFill>
        <p:spPr>
          <a:xfrm>
            <a:off x="3345771" y="1735715"/>
            <a:ext cx="4727116" cy="3119785"/>
          </a:xfrm>
          <a:prstGeom prst="rect">
            <a:avLst/>
          </a:prstGeom>
        </p:spPr>
      </p:pic>
    </p:spTree>
    <p:extLst>
      <p:ext uri="{BB962C8B-B14F-4D97-AF65-F5344CB8AC3E}">
        <p14:creationId xmlns:p14="http://schemas.microsoft.com/office/powerpoint/2010/main" val="3282438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8B9E51-38AB-45B2-9E9A-849DEC199587}"/>
              </a:ext>
            </a:extLst>
          </p:cNvPr>
          <p:cNvSpPr>
            <a:spLocks noGrp="1"/>
          </p:cNvSpPr>
          <p:nvPr>
            <p:ph type="title"/>
          </p:nvPr>
        </p:nvSpPr>
        <p:spPr/>
        <p:txBody>
          <a:bodyPr/>
          <a:lstStyle/>
          <a:p>
            <a:r>
              <a:rPr lang="nl-NL" dirty="0"/>
              <a:t>Workflow </a:t>
            </a:r>
            <a:r>
              <a:rPr lang="nl-NL" dirty="0" err="1"/>
              <a:t>instances</a:t>
            </a:r>
            <a:r>
              <a:rPr lang="nl-NL" dirty="0"/>
              <a:t> go </a:t>
            </a:r>
            <a:r>
              <a:rPr lang="nl-NL" dirty="0" err="1"/>
              <a:t>through</a:t>
            </a:r>
            <a:r>
              <a:rPr lang="nl-NL" dirty="0"/>
              <a:t> </a:t>
            </a:r>
            <a:r>
              <a:rPr lang="nl-NL" dirty="0" err="1"/>
              <a:t>states</a:t>
            </a:r>
            <a:br>
              <a:rPr lang="nl-NL" dirty="0"/>
            </a:br>
            <a:r>
              <a:rPr lang="nl-NL" dirty="0"/>
              <a:t>Both </a:t>
            </a:r>
            <a:r>
              <a:rPr lang="nl-NL" dirty="0" err="1"/>
              <a:t>from</a:t>
            </a:r>
            <a:r>
              <a:rPr lang="nl-NL" dirty="0"/>
              <a:t> a Business </a:t>
            </a:r>
            <a:r>
              <a:rPr lang="nl-NL" dirty="0" err="1"/>
              <a:t>and</a:t>
            </a:r>
            <a:r>
              <a:rPr lang="nl-NL" dirty="0"/>
              <a:t> </a:t>
            </a:r>
            <a:r>
              <a:rPr lang="nl-NL" dirty="0" err="1"/>
              <a:t>an</a:t>
            </a:r>
            <a:r>
              <a:rPr lang="nl-NL" dirty="0"/>
              <a:t> </a:t>
            </a:r>
            <a:r>
              <a:rPr lang="nl-NL" dirty="0" err="1"/>
              <a:t>Operational</a:t>
            </a:r>
            <a:r>
              <a:rPr lang="nl-NL" dirty="0"/>
              <a:t> </a:t>
            </a:r>
            <a:r>
              <a:rPr lang="nl-NL" dirty="0" err="1"/>
              <a:t>perspective</a:t>
            </a:r>
            <a:endParaRPr lang="en-NL" dirty="0"/>
          </a:p>
        </p:txBody>
      </p:sp>
      <p:sp>
        <p:nvSpPr>
          <p:cNvPr id="3" name="Content Placeholder 2">
            <a:extLst>
              <a:ext uri="{FF2B5EF4-FFF2-40B4-BE49-F238E27FC236}">
                <a16:creationId xmlns:a16="http://schemas.microsoft.com/office/drawing/2014/main" id="{3D48AA2F-C41F-4D77-B9C3-F2C5D1C520AE}"/>
              </a:ext>
            </a:extLst>
          </p:cNvPr>
          <p:cNvSpPr>
            <a:spLocks noGrp="1"/>
          </p:cNvSpPr>
          <p:nvPr>
            <p:ph idx="1"/>
          </p:nvPr>
        </p:nvSpPr>
        <p:spPr/>
        <p:txBody>
          <a:bodyPr/>
          <a:lstStyle/>
          <a:p>
            <a:r>
              <a:rPr lang="nl-NL" dirty="0"/>
              <a:t>New</a:t>
            </a:r>
          </a:p>
          <a:p>
            <a:r>
              <a:rPr lang="nl-NL" dirty="0"/>
              <a:t>Running</a:t>
            </a:r>
          </a:p>
          <a:p>
            <a:r>
              <a:rPr lang="nl-NL" dirty="0" err="1"/>
              <a:t>Waiting</a:t>
            </a:r>
            <a:r>
              <a:rPr lang="nl-NL" dirty="0"/>
              <a:t> on</a:t>
            </a:r>
          </a:p>
          <a:p>
            <a:pPr lvl="1"/>
            <a:r>
              <a:rPr lang="nl-NL" dirty="0"/>
              <a:t>Actors</a:t>
            </a:r>
          </a:p>
          <a:p>
            <a:pPr lvl="1"/>
            <a:r>
              <a:rPr lang="nl-NL" dirty="0"/>
              <a:t>Events</a:t>
            </a:r>
          </a:p>
          <a:p>
            <a:r>
              <a:rPr lang="nl-NL" dirty="0" err="1"/>
              <a:t>Failed</a:t>
            </a:r>
            <a:endParaRPr lang="nl-NL" dirty="0"/>
          </a:p>
          <a:p>
            <a:r>
              <a:rPr lang="nl-NL" dirty="0" err="1"/>
              <a:t>Completed</a:t>
            </a:r>
            <a:endParaRPr lang="en-NL" dirty="0"/>
          </a:p>
        </p:txBody>
      </p:sp>
      <p:sp>
        <p:nvSpPr>
          <p:cNvPr id="4" name="Footer Placeholder 3">
            <a:extLst>
              <a:ext uri="{FF2B5EF4-FFF2-40B4-BE49-F238E27FC236}">
                <a16:creationId xmlns:a16="http://schemas.microsoft.com/office/drawing/2014/main" id="{994D6505-9C0C-4C23-9551-B725A50D452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635EE83-96D9-4E57-881F-4DAEC7C27F66}"/>
              </a:ext>
            </a:extLst>
          </p:cNvPr>
          <p:cNvSpPr>
            <a:spLocks noGrp="1"/>
          </p:cNvSpPr>
          <p:nvPr>
            <p:ph type="sldNum" sz="quarter" idx="12"/>
          </p:nvPr>
        </p:nvSpPr>
        <p:spPr/>
        <p:txBody>
          <a:bodyPr/>
          <a:lstStyle/>
          <a:p>
            <a:fld id="{14F1411D-0280-154F-AEAC-4C20B7AA46B2}" type="slidenum">
              <a:rPr lang="nl-NL" smtClean="0"/>
              <a:t>13</a:t>
            </a:fld>
            <a:endParaRPr lang="nl-NL"/>
          </a:p>
        </p:txBody>
      </p:sp>
      <p:pic>
        <p:nvPicPr>
          <p:cNvPr id="6" name="Picture 5">
            <a:extLst>
              <a:ext uri="{FF2B5EF4-FFF2-40B4-BE49-F238E27FC236}">
                <a16:creationId xmlns:a16="http://schemas.microsoft.com/office/drawing/2014/main" id="{9979D66F-2EE8-4712-B0B5-9D0EC5334D11}"/>
              </a:ext>
            </a:extLst>
          </p:cNvPr>
          <p:cNvPicPr>
            <a:picLocks noChangeAspect="1"/>
          </p:cNvPicPr>
          <p:nvPr/>
        </p:nvPicPr>
        <p:blipFill>
          <a:blip r:embed="rId3"/>
          <a:stretch>
            <a:fillRect/>
          </a:stretch>
        </p:blipFill>
        <p:spPr>
          <a:xfrm>
            <a:off x="4340806" y="2010429"/>
            <a:ext cx="4447150" cy="2845071"/>
          </a:xfrm>
          <a:prstGeom prst="rect">
            <a:avLst/>
          </a:prstGeom>
        </p:spPr>
      </p:pic>
      <p:pic>
        <p:nvPicPr>
          <p:cNvPr id="12290" name="Picture 2" descr="Image result for state machine workflow">
            <a:extLst>
              <a:ext uri="{FF2B5EF4-FFF2-40B4-BE49-F238E27FC236}">
                <a16:creationId xmlns:a16="http://schemas.microsoft.com/office/drawing/2014/main" id="{E718501E-4A8F-4DC6-A340-02AB41D76B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0341" y="3313488"/>
            <a:ext cx="2711938" cy="1472262"/>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Related image">
            <a:extLst>
              <a:ext uri="{FF2B5EF4-FFF2-40B4-BE49-F238E27FC236}">
                <a16:creationId xmlns:a16="http://schemas.microsoft.com/office/drawing/2014/main" id="{2DB988F9-5419-4B19-A334-688D1C74D6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2524" y="866250"/>
            <a:ext cx="2358282" cy="1584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885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E375C-E35B-404C-8810-2C2A66C8F9B4}"/>
              </a:ext>
            </a:extLst>
          </p:cNvPr>
          <p:cNvSpPr>
            <a:spLocks noGrp="1"/>
          </p:cNvSpPr>
          <p:nvPr>
            <p:ph type="title"/>
          </p:nvPr>
        </p:nvSpPr>
        <p:spPr/>
        <p:txBody>
          <a:bodyPr/>
          <a:lstStyle/>
          <a:p>
            <a:r>
              <a:rPr lang="nl-NL" dirty="0"/>
              <a:t>Microservices</a:t>
            </a:r>
            <a:endParaRPr lang="en-NL" dirty="0"/>
          </a:p>
        </p:txBody>
      </p:sp>
      <p:sp>
        <p:nvSpPr>
          <p:cNvPr id="3" name="Content Placeholder 2">
            <a:extLst>
              <a:ext uri="{FF2B5EF4-FFF2-40B4-BE49-F238E27FC236}">
                <a16:creationId xmlns:a16="http://schemas.microsoft.com/office/drawing/2014/main" id="{B872DE3F-208B-478C-A059-714EDCB2324A}"/>
              </a:ext>
            </a:extLst>
          </p:cNvPr>
          <p:cNvSpPr>
            <a:spLocks noGrp="1"/>
          </p:cNvSpPr>
          <p:nvPr>
            <p:ph idx="1"/>
          </p:nvPr>
        </p:nvSpPr>
        <p:spPr/>
        <p:txBody>
          <a:bodyPr/>
          <a:lstStyle/>
          <a:p>
            <a:r>
              <a:rPr lang="en-US" dirty="0"/>
              <a:t>Business Agility</a:t>
            </a:r>
          </a:p>
          <a:p>
            <a:pPr lvl="1"/>
            <a:r>
              <a:rPr lang="en-US" dirty="0"/>
              <a:t>Functionality: quick, cheap, effortless and risk free</a:t>
            </a:r>
          </a:p>
          <a:p>
            <a:r>
              <a:rPr lang="en-US" dirty="0"/>
              <a:t>IT Agility</a:t>
            </a:r>
          </a:p>
          <a:p>
            <a:pPr lvl="1"/>
            <a:r>
              <a:rPr lang="en-US" dirty="0"/>
              <a:t>Non-functionality: scale, resilience, infrastructure &amp; location</a:t>
            </a:r>
          </a:p>
          <a:p>
            <a:endParaRPr lang="nl-NL" dirty="0"/>
          </a:p>
          <a:p>
            <a:r>
              <a:rPr lang="nl-NL" dirty="0"/>
              <a:t>Independent </a:t>
            </a:r>
            <a:r>
              <a:rPr lang="nl-NL" dirty="0" err="1"/>
              <a:t>components</a:t>
            </a:r>
            <a:endParaRPr lang="nl-NL" dirty="0"/>
          </a:p>
          <a:p>
            <a:pPr lvl="1"/>
            <a:r>
              <a:rPr lang="nl-NL" dirty="0" err="1"/>
              <a:t>Asynchronous</a:t>
            </a:r>
            <a:r>
              <a:rPr lang="nl-NL" dirty="0"/>
              <a:t> </a:t>
            </a:r>
            <a:r>
              <a:rPr lang="nl-NL" dirty="0" err="1"/>
              <a:t>communication</a:t>
            </a:r>
            <a:r>
              <a:rPr lang="nl-NL" dirty="0"/>
              <a:t> – </a:t>
            </a:r>
            <a:r>
              <a:rPr lang="nl-NL" dirty="0" err="1"/>
              <a:t>whenever</a:t>
            </a:r>
            <a:r>
              <a:rPr lang="nl-NL" dirty="0"/>
              <a:t> </a:t>
            </a:r>
            <a:r>
              <a:rPr lang="nl-NL" dirty="0" err="1"/>
              <a:t>possible</a:t>
            </a:r>
            <a:endParaRPr lang="nl-NL" dirty="0"/>
          </a:p>
          <a:p>
            <a:pPr lvl="1"/>
            <a:r>
              <a:rPr lang="nl-NL" dirty="0" err="1"/>
              <a:t>Encapsulated</a:t>
            </a:r>
            <a:endParaRPr lang="nl-NL" dirty="0"/>
          </a:p>
          <a:p>
            <a:pPr lvl="1"/>
            <a:r>
              <a:rPr lang="nl-NL" dirty="0" err="1"/>
              <a:t>Location</a:t>
            </a:r>
            <a:r>
              <a:rPr lang="nl-NL" dirty="0"/>
              <a:t> does </a:t>
            </a:r>
            <a:r>
              <a:rPr lang="nl-NL" dirty="0" err="1"/>
              <a:t>not</a:t>
            </a:r>
            <a:r>
              <a:rPr lang="nl-NL" dirty="0"/>
              <a:t> matter</a:t>
            </a:r>
          </a:p>
          <a:p>
            <a:r>
              <a:rPr lang="nl-NL" dirty="0" err="1"/>
              <a:t>Strictly</a:t>
            </a:r>
            <a:r>
              <a:rPr lang="nl-NL" dirty="0"/>
              <a:t> </a:t>
            </a:r>
            <a:r>
              <a:rPr lang="nl-NL" dirty="0" err="1"/>
              <a:t>within</a:t>
            </a:r>
            <a:r>
              <a:rPr lang="nl-NL" dirty="0"/>
              <a:t> </a:t>
            </a:r>
            <a:r>
              <a:rPr lang="nl-NL" dirty="0" err="1"/>
              <a:t>one</a:t>
            </a:r>
            <a:r>
              <a:rPr lang="nl-NL" dirty="0"/>
              <a:t> domain, </a:t>
            </a:r>
            <a:r>
              <a:rPr lang="nl-NL" dirty="0" err="1"/>
              <a:t>owned</a:t>
            </a:r>
            <a:r>
              <a:rPr lang="nl-NL" dirty="0"/>
              <a:t> </a:t>
            </a:r>
            <a:r>
              <a:rPr lang="nl-NL" dirty="0" err="1"/>
              <a:t>by</a:t>
            </a:r>
            <a:r>
              <a:rPr lang="nl-NL" dirty="0"/>
              <a:t> </a:t>
            </a:r>
            <a:r>
              <a:rPr lang="nl-NL" dirty="0" err="1"/>
              <a:t>one</a:t>
            </a:r>
            <a:r>
              <a:rPr lang="nl-NL" dirty="0"/>
              <a:t> team</a:t>
            </a:r>
          </a:p>
          <a:p>
            <a:pPr lvl="1"/>
            <a:r>
              <a:rPr lang="nl-NL" dirty="0" err="1"/>
              <a:t>Not</a:t>
            </a:r>
            <a:r>
              <a:rPr lang="nl-NL" dirty="0"/>
              <a:t> </a:t>
            </a:r>
            <a:r>
              <a:rPr lang="nl-NL" dirty="0" err="1"/>
              <a:t>too</a:t>
            </a:r>
            <a:r>
              <a:rPr lang="nl-NL" dirty="0"/>
              <a:t> big or complex</a:t>
            </a:r>
          </a:p>
          <a:p>
            <a:r>
              <a:rPr lang="nl-NL" dirty="0" err="1"/>
              <a:t>Horizontally</a:t>
            </a:r>
            <a:r>
              <a:rPr lang="nl-NL" dirty="0"/>
              <a:t> </a:t>
            </a:r>
            <a:r>
              <a:rPr lang="nl-NL" dirty="0" err="1"/>
              <a:t>Scalable</a:t>
            </a:r>
            <a:r>
              <a:rPr lang="nl-NL" dirty="0"/>
              <a:t> (multiple </a:t>
            </a:r>
            <a:r>
              <a:rPr lang="nl-NL" dirty="0" err="1"/>
              <a:t>instances</a:t>
            </a:r>
            <a:r>
              <a:rPr lang="nl-NL" dirty="0"/>
              <a:t> )</a:t>
            </a:r>
          </a:p>
          <a:p>
            <a:r>
              <a:rPr lang="nl-NL" dirty="0" err="1"/>
              <a:t>Ephemeral</a:t>
            </a:r>
            <a:r>
              <a:rPr lang="nl-NL" dirty="0"/>
              <a:t>, </a:t>
            </a:r>
            <a:r>
              <a:rPr lang="nl-NL" dirty="0" err="1"/>
              <a:t>Stateless</a:t>
            </a:r>
            <a:endParaRPr lang="nl-NL" dirty="0"/>
          </a:p>
          <a:p>
            <a:r>
              <a:rPr lang="nl-NL" dirty="0" err="1"/>
              <a:t>Enabling</a:t>
            </a:r>
            <a:r>
              <a:rPr lang="nl-NL" dirty="0"/>
              <a:t> </a:t>
            </a:r>
            <a:r>
              <a:rPr lang="nl-NL" dirty="0" err="1"/>
              <a:t>Automated</a:t>
            </a:r>
            <a:r>
              <a:rPr lang="nl-NL" dirty="0"/>
              <a:t> </a:t>
            </a:r>
            <a:r>
              <a:rPr lang="nl-NL" dirty="0" err="1"/>
              <a:t>DevOps</a:t>
            </a:r>
            <a:endParaRPr lang="nl-NL" dirty="0"/>
          </a:p>
        </p:txBody>
      </p:sp>
      <p:sp>
        <p:nvSpPr>
          <p:cNvPr id="4" name="Footer Placeholder 3">
            <a:extLst>
              <a:ext uri="{FF2B5EF4-FFF2-40B4-BE49-F238E27FC236}">
                <a16:creationId xmlns:a16="http://schemas.microsoft.com/office/drawing/2014/main" id="{358500E2-FC88-4F8C-9689-FE915C8B82D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33EFF16-BDFF-46A0-B188-6481D66FE424}"/>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2" descr="Related image">
            <a:extLst>
              <a:ext uri="{FF2B5EF4-FFF2-40B4-BE49-F238E27FC236}">
                <a16:creationId xmlns:a16="http://schemas.microsoft.com/office/drawing/2014/main" id="{18339022-390D-446C-8FAF-9455CE95C8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7114" y="141210"/>
            <a:ext cx="2858955" cy="158957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microservices">
            <a:extLst>
              <a:ext uri="{FF2B5EF4-FFF2-40B4-BE49-F238E27FC236}">
                <a16:creationId xmlns:a16="http://schemas.microsoft.com/office/drawing/2014/main" id="{E03A1F8D-7432-4715-B05C-6F250B0AC8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6613" y="3260651"/>
            <a:ext cx="2858955" cy="1609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5561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22FD81C0-7468-4EB0-9E7F-B737B7536DB5}"/>
              </a:ext>
            </a:extLst>
          </p:cNvPr>
          <p:cNvSpPr txBox="1"/>
          <p:nvPr/>
        </p:nvSpPr>
        <p:spPr>
          <a:xfrm>
            <a:off x="183686" y="1181993"/>
            <a:ext cx="3489930" cy="1600438"/>
          </a:xfrm>
          <a:prstGeom prst="rect">
            <a:avLst/>
          </a:prstGeom>
          <a:solidFill>
            <a:schemeClr val="bg1">
              <a:lumMod val="95000"/>
            </a:schemeClr>
          </a:solidFill>
        </p:spPr>
        <p:txBody>
          <a:bodyPr wrap="none" lIns="0" tIns="0" rIns="0" bIns="0" rtlCol="0">
            <a:spAutoFit/>
          </a:bodyPr>
          <a:lstStyle/>
          <a:p>
            <a:pPr marL="285750" indent="-285750">
              <a:buFont typeface="Arial" panose="020B0604020202020204" pitchFamily="34" charset="0"/>
              <a:buChar char="•"/>
            </a:pPr>
            <a:r>
              <a:rPr lang="nl-NL" sz="1300" dirty="0"/>
              <a:t>Manage </a:t>
            </a:r>
            <a:r>
              <a:rPr lang="nl-NL" sz="1300" i="1" dirty="0"/>
              <a:t>data context</a:t>
            </a:r>
            <a:r>
              <a:rPr lang="nl-NL" sz="1300" dirty="0"/>
              <a:t> for Workflow </a:t>
            </a:r>
            <a:r>
              <a:rPr lang="nl-NL" sz="1300" dirty="0" err="1"/>
              <a:t>instance</a:t>
            </a:r>
            <a:endParaRPr lang="nl-NL" sz="1300" dirty="0"/>
          </a:p>
          <a:p>
            <a:pPr marL="628650" lvl="1" indent="-285750">
              <a:buFont typeface="Arial" panose="020B0604020202020204" pitchFamily="34" charset="0"/>
              <a:buChar char="•"/>
            </a:pPr>
            <a:r>
              <a:rPr lang="nl-NL" sz="1300" dirty="0" err="1"/>
              <a:t>Persist</a:t>
            </a:r>
            <a:endParaRPr lang="nl-NL" sz="1300" dirty="0"/>
          </a:p>
          <a:p>
            <a:pPr marL="628650" lvl="1" indent="-285750">
              <a:buFont typeface="Arial" panose="020B0604020202020204" pitchFamily="34" charset="0"/>
              <a:buChar char="•"/>
            </a:pPr>
            <a:r>
              <a:rPr lang="nl-NL" sz="1300" dirty="0"/>
              <a:t>Share</a:t>
            </a:r>
          </a:p>
          <a:p>
            <a:pPr marL="628650" lvl="1" indent="-285750">
              <a:buFont typeface="Arial" panose="020B0604020202020204" pitchFamily="34" charset="0"/>
              <a:buChar char="•"/>
            </a:pPr>
            <a:r>
              <a:rPr lang="nl-NL" sz="1300" dirty="0"/>
              <a:t>Update</a:t>
            </a:r>
          </a:p>
          <a:p>
            <a:pPr marL="285750" indent="-285750">
              <a:buFont typeface="Arial" panose="020B0604020202020204" pitchFamily="34" charset="0"/>
              <a:buChar char="•"/>
            </a:pPr>
            <a:r>
              <a:rPr lang="nl-NL" sz="1300" dirty="0" err="1"/>
              <a:t>Derive</a:t>
            </a:r>
            <a:r>
              <a:rPr lang="nl-NL" sz="1300" dirty="0"/>
              <a:t> next state</a:t>
            </a:r>
          </a:p>
          <a:p>
            <a:pPr marL="628650" lvl="1" indent="-285750">
              <a:buFont typeface="Arial" panose="020B0604020202020204" pitchFamily="34" charset="0"/>
              <a:buChar char="•"/>
            </a:pPr>
            <a:r>
              <a:rPr lang="nl-NL" sz="1300" dirty="0" err="1"/>
              <a:t>from</a:t>
            </a:r>
            <a:r>
              <a:rPr lang="nl-NL" sz="1300" dirty="0"/>
              <a:t> </a:t>
            </a:r>
            <a:r>
              <a:rPr lang="nl-NL" sz="1300" i="1" dirty="0"/>
              <a:t>data context</a:t>
            </a:r>
          </a:p>
          <a:p>
            <a:pPr marL="628650" lvl="1" indent="-285750">
              <a:buFont typeface="Arial" panose="020B0604020202020204" pitchFamily="34" charset="0"/>
              <a:buChar char="•"/>
            </a:pPr>
            <a:r>
              <a:rPr lang="nl-NL" sz="1300" dirty="0"/>
              <a:t>Event (time)</a:t>
            </a:r>
          </a:p>
          <a:p>
            <a:pPr marL="628650" lvl="1" indent="-285750">
              <a:buFont typeface="Arial" panose="020B0604020202020204" pitchFamily="34" charset="0"/>
              <a:buChar char="•"/>
            </a:pPr>
            <a:r>
              <a:rPr lang="nl-NL" sz="1300" dirty="0"/>
              <a:t>Workflow </a:t>
            </a:r>
            <a:r>
              <a:rPr lang="nl-NL" sz="1300" dirty="0" err="1"/>
              <a:t>definition</a:t>
            </a:r>
            <a:r>
              <a:rPr lang="nl-NL" sz="1300" dirty="0"/>
              <a:t> </a:t>
            </a:r>
            <a:endParaRPr lang="en-NL" sz="1300" dirty="0" err="1"/>
          </a:p>
        </p:txBody>
      </p:sp>
      <p:sp>
        <p:nvSpPr>
          <p:cNvPr id="2" name="Title 1">
            <a:extLst>
              <a:ext uri="{FF2B5EF4-FFF2-40B4-BE49-F238E27FC236}">
                <a16:creationId xmlns:a16="http://schemas.microsoft.com/office/drawing/2014/main" id="{621197CD-6BBF-45C4-831C-546423C60C68}"/>
              </a:ext>
            </a:extLst>
          </p:cNvPr>
          <p:cNvSpPr>
            <a:spLocks noGrp="1"/>
          </p:cNvSpPr>
          <p:nvPr>
            <p:ph type="title"/>
          </p:nvPr>
        </p:nvSpPr>
        <p:spPr/>
        <p:txBody>
          <a:bodyPr/>
          <a:lstStyle/>
          <a:p>
            <a:r>
              <a:rPr lang="nl-NL" dirty="0" err="1"/>
              <a:t>To</a:t>
            </a:r>
            <a:r>
              <a:rPr lang="nl-NL" dirty="0"/>
              <a:t> make </a:t>
            </a:r>
            <a:r>
              <a:rPr lang="nl-NL" dirty="0" err="1"/>
              <a:t>workflows</a:t>
            </a:r>
            <a:r>
              <a:rPr lang="nl-NL" dirty="0"/>
              <a:t> </a:t>
            </a:r>
            <a:r>
              <a:rPr lang="nl-NL" dirty="0" err="1"/>
              <a:t>work</a:t>
            </a:r>
            <a:r>
              <a:rPr lang="nl-NL" dirty="0"/>
              <a:t> in a microservices arena…</a:t>
            </a:r>
            <a:endParaRPr lang="en-NL" dirty="0"/>
          </a:p>
        </p:txBody>
      </p:sp>
      <p:sp>
        <p:nvSpPr>
          <p:cNvPr id="4" name="Footer Placeholder 3">
            <a:extLst>
              <a:ext uri="{FF2B5EF4-FFF2-40B4-BE49-F238E27FC236}">
                <a16:creationId xmlns:a16="http://schemas.microsoft.com/office/drawing/2014/main" id="{E1C20E5D-F801-47E4-A944-B44FDC70748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A5979D3-CECB-4699-A594-D78F2EA37251}"/>
              </a:ext>
            </a:extLst>
          </p:cNvPr>
          <p:cNvSpPr>
            <a:spLocks noGrp="1"/>
          </p:cNvSpPr>
          <p:nvPr>
            <p:ph type="sldNum" sz="quarter" idx="12"/>
          </p:nvPr>
        </p:nvSpPr>
        <p:spPr/>
        <p:txBody>
          <a:bodyPr/>
          <a:lstStyle/>
          <a:p>
            <a:fld id="{14F1411D-0280-154F-AEAC-4C20B7AA46B2}" type="slidenum">
              <a:rPr lang="nl-NL" smtClean="0"/>
              <a:t>15</a:t>
            </a:fld>
            <a:endParaRPr lang="nl-NL"/>
          </a:p>
        </p:txBody>
      </p:sp>
      <p:sp>
        <p:nvSpPr>
          <p:cNvPr id="6" name="TextBox 5">
            <a:extLst>
              <a:ext uri="{FF2B5EF4-FFF2-40B4-BE49-F238E27FC236}">
                <a16:creationId xmlns:a16="http://schemas.microsoft.com/office/drawing/2014/main" id="{067C92F7-66FF-417A-9B7D-64B15081ED0C}"/>
              </a:ext>
            </a:extLst>
          </p:cNvPr>
          <p:cNvSpPr txBox="1"/>
          <p:nvPr/>
        </p:nvSpPr>
        <p:spPr>
          <a:xfrm>
            <a:off x="4099805" y="739492"/>
            <a:ext cx="4690387" cy="800219"/>
          </a:xfrm>
          <a:prstGeom prst="rect">
            <a:avLst/>
          </a:prstGeom>
          <a:solidFill>
            <a:schemeClr val="accent4">
              <a:lumMod val="20000"/>
              <a:lumOff val="80000"/>
            </a:schemeClr>
          </a:solidFill>
        </p:spPr>
        <p:txBody>
          <a:bodyPr wrap="none" lIns="0" tIns="0" rIns="0" bIns="0" rtlCol="0">
            <a:spAutoFit/>
          </a:bodyPr>
          <a:lstStyle/>
          <a:p>
            <a:pPr marL="285750" indent="-285750">
              <a:buFont typeface="Arial" panose="020B0604020202020204" pitchFamily="34" charset="0"/>
              <a:buChar char="•"/>
            </a:pPr>
            <a:r>
              <a:rPr lang="nl-NL" sz="1300" dirty="0"/>
              <a:t>Ensure workflow </a:t>
            </a:r>
            <a:r>
              <a:rPr lang="nl-NL" sz="1300" dirty="0" err="1"/>
              <a:t>instances</a:t>
            </a:r>
            <a:r>
              <a:rPr lang="nl-NL" sz="1300" dirty="0"/>
              <a:t> are </a:t>
            </a:r>
            <a:r>
              <a:rPr lang="nl-NL" sz="1300" dirty="0" err="1"/>
              <a:t>completed</a:t>
            </a:r>
            <a:r>
              <a:rPr lang="nl-NL" sz="1300" dirty="0"/>
              <a:t> </a:t>
            </a:r>
            <a:r>
              <a:rPr lang="nl-NL" sz="1300" dirty="0" err="1"/>
              <a:t>according</a:t>
            </a:r>
            <a:r>
              <a:rPr lang="nl-NL" sz="1300" dirty="0"/>
              <a:t> </a:t>
            </a:r>
            <a:r>
              <a:rPr lang="nl-NL" sz="1300" dirty="0" err="1"/>
              <a:t>to</a:t>
            </a:r>
            <a:r>
              <a:rPr lang="nl-NL" sz="1300" dirty="0"/>
              <a:t> plan</a:t>
            </a:r>
          </a:p>
          <a:p>
            <a:pPr marL="285750" indent="-285750">
              <a:buFont typeface="Arial" panose="020B0604020202020204" pitchFamily="34" charset="0"/>
              <a:buChar char="•"/>
            </a:pPr>
            <a:r>
              <a:rPr lang="nl-NL" sz="1300" dirty="0"/>
              <a:t>Agile </a:t>
            </a:r>
            <a:r>
              <a:rPr lang="nl-NL" sz="1300" dirty="0" err="1"/>
              <a:t>evolution</a:t>
            </a:r>
            <a:r>
              <a:rPr lang="nl-NL" sz="1300" dirty="0"/>
              <a:t> of workflow </a:t>
            </a:r>
            <a:r>
              <a:rPr lang="nl-NL" sz="1300" dirty="0" err="1"/>
              <a:t>definitions</a:t>
            </a:r>
            <a:r>
              <a:rPr lang="nl-NL" sz="1300" dirty="0"/>
              <a:t> (</a:t>
            </a:r>
            <a:r>
              <a:rPr lang="nl-NL" sz="1300" dirty="0" err="1"/>
              <a:t>and</a:t>
            </a:r>
            <a:r>
              <a:rPr lang="nl-NL" sz="1300" dirty="0"/>
              <a:t> data </a:t>
            </a:r>
            <a:r>
              <a:rPr lang="nl-NL" sz="1300" dirty="0" err="1"/>
              <a:t>structure</a:t>
            </a:r>
            <a:r>
              <a:rPr lang="nl-NL" sz="1300" dirty="0"/>
              <a:t>)</a:t>
            </a:r>
          </a:p>
          <a:p>
            <a:pPr marL="285750" indent="-285750">
              <a:buFont typeface="Arial" panose="020B0604020202020204" pitchFamily="34" charset="0"/>
              <a:buChar char="•"/>
            </a:pPr>
            <a:r>
              <a:rPr lang="nl-NL" sz="1300" dirty="0"/>
              <a:t>Short &amp; Long-running workflow</a:t>
            </a:r>
          </a:p>
          <a:p>
            <a:pPr marL="285750" indent="-285750">
              <a:buFont typeface="Arial" panose="020B0604020202020204" pitchFamily="34" charset="0"/>
              <a:buChar char="•"/>
            </a:pPr>
            <a:r>
              <a:rPr lang="nl-NL" sz="1300" dirty="0" err="1"/>
              <a:t>Provide</a:t>
            </a:r>
            <a:r>
              <a:rPr lang="nl-NL" sz="1300" dirty="0"/>
              <a:t> business </a:t>
            </a:r>
            <a:r>
              <a:rPr lang="nl-NL" sz="1300" dirty="0" err="1"/>
              <a:t>insight</a:t>
            </a:r>
            <a:r>
              <a:rPr lang="nl-NL" sz="1300" dirty="0"/>
              <a:t> in status </a:t>
            </a:r>
            <a:r>
              <a:rPr lang="nl-NL" sz="1300" dirty="0" err="1"/>
              <a:t>and</a:t>
            </a:r>
            <a:r>
              <a:rPr lang="nl-NL" sz="1300" dirty="0"/>
              <a:t> </a:t>
            </a:r>
            <a:r>
              <a:rPr lang="nl-NL" sz="1300" dirty="0" err="1"/>
              <a:t>progress</a:t>
            </a:r>
            <a:endParaRPr lang="en-NL" sz="1300" dirty="0" err="1"/>
          </a:p>
        </p:txBody>
      </p:sp>
      <p:sp>
        <p:nvSpPr>
          <p:cNvPr id="7" name="Rectangle: Rounded Corners 6">
            <a:extLst>
              <a:ext uri="{FF2B5EF4-FFF2-40B4-BE49-F238E27FC236}">
                <a16:creationId xmlns:a16="http://schemas.microsoft.com/office/drawing/2014/main" id="{C0DD917B-0151-43D9-81B1-D1E727603C1B}"/>
              </a:ext>
            </a:extLst>
          </p:cNvPr>
          <p:cNvSpPr/>
          <p:nvPr/>
        </p:nvSpPr>
        <p:spPr>
          <a:xfrm>
            <a:off x="2508738" y="1593277"/>
            <a:ext cx="3423139" cy="10002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in Microservices Land</a:t>
            </a:r>
          </a:p>
          <a:p>
            <a:pPr algn="ctr"/>
            <a:endParaRPr lang="nl-NL" dirty="0"/>
          </a:p>
          <a:p>
            <a:pPr algn="ctr"/>
            <a:endParaRPr lang="nl-NL" dirty="0"/>
          </a:p>
          <a:p>
            <a:pPr algn="ctr"/>
            <a:endParaRPr lang="en-NL" dirty="0"/>
          </a:p>
        </p:txBody>
      </p:sp>
      <p:sp>
        <p:nvSpPr>
          <p:cNvPr id="8" name="TextBox 7">
            <a:extLst>
              <a:ext uri="{FF2B5EF4-FFF2-40B4-BE49-F238E27FC236}">
                <a16:creationId xmlns:a16="http://schemas.microsoft.com/office/drawing/2014/main" id="{57651488-5EF0-4C75-B783-0BA2DA12A8D7}"/>
              </a:ext>
            </a:extLst>
          </p:cNvPr>
          <p:cNvSpPr txBox="1"/>
          <p:nvPr/>
        </p:nvSpPr>
        <p:spPr>
          <a:xfrm>
            <a:off x="6096001" y="1755543"/>
            <a:ext cx="2998380" cy="1000274"/>
          </a:xfrm>
          <a:prstGeom prst="rect">
            <a:avLst/>
          </a:prstGeom>
          <a:solidFill>
            <a:schemeClr val="tx2">
              <a:lumMod val="20000"/>
              <a:lumOff val="80000"/>
            </a:schemeClr>
          </a:solidFill>
        </p:spPr>
        <p:txBody>
          <a:bodyPr wrap="square" lIns="0" tIns="0" rIns="0" bIns="0" rtlCol="0">
            <a:spAutoFit/>
          </a:bodyPr>
          <a:lstStyle/>
          <a:p>
            <a:pPr marL="285750" indent="-285750">
              <a:buFont typeface="Arial" panose="020B0604020202020204" pitchFamily="34" charset="0"/>
              <a:buChar char="•"/>
            </a:pPr>
            <a:r>
              <a:rPr lang="nl-NL" sz="1300" dirty="0" err="1"/>
              <a:t>Prevent</a:t>
            </a:r>
            <a:r>
              <a:rPr lang="nl-NL" sz="1300" dirty="0"/>
              <a:t> multiple actors </a:t>
            </a:r>
            <a:r>
              <a:rPr lang="nl-NL" sz="1300" dirty="0" err="1"/>
              <a:t>from</a:t>
            </a:r>
            <a:r>
              <a:rPr lang="nl-NL" sz="1300" dirty="0"/>
              <a:t> </a:t>
            </a:r>
            <a:r>
              <a:rPr lang="nl-NL" sz="1300" dirty="0" err="1"/>
              <a:t>working</a:t>
            </a:r>
            <a:r>
              <a:rPr lang="nl-NL" sz="1300" dirty="0"/>
              <a:t> on </a:t>
            </a:r>
            <a:r>
              <a:rPr lang="nl-NL" sz="1300" dirty="0" err="1"/>
              <a:t>the</a:t>
            </a:r>
            <a:r>
              <a:rPr lang="nl-NL" sz="1300" dirty="0"/>
              <a:t> </a:t>
            </a:r>
            <a:r>
              <a:rPr lang="nl-NL" sz="1300" dirty="0" err="1"/>
              <a:t>same</a:t>
            </a:r>
            <a:r>
              <a:rPr lang="nl-NL" sz="1300" dirty="0"/>
              <a:t> </a:t>
            </a:r>
            <a:r>
              <a:rPr lang="nl-NL" sz="1300" dirty="0" err="1"/>
              <a:t>task</a:t>
            </a:r>
            <a:endParaRPr lang="nl-NL" sz="1300" dirty="0"/>
          </a:p>
          <a:p>
            <a:pPr marL="285750" indent="-285750">
              <a:buFont typeface="Arial" panose="020B0604020202020204" pitchFamily="34" charset="0"/>
              <a:buChar char="•"/>
            </a:pPr>
            <a:r>
              <a:rPr lang="nl-NL" sz="1300" dirty="0" err="1"/>
              <a:t>Detect</a:t>
            </a:r>
            <a:r>
              <a:rPr lang="nl-NL" sz="1300" dirty="0"/>
              <a:t> </a:t>
            </a:r>
            <a:r>
              <a:rPr lang="nl-NL" sz="1300" dirty="0" err="1"/>
              <a:t>tasks</a:t>
            </a:r>
            <a:r>
              <a:rPr lang="nl-NL" sz="1300" dirty="0"/>
              <a:t> </a:t>
            </a:r>
            <a:r>
              <a:rPr lang="nl-NL" sz="1300" dirty="0" err="1"/>
              <a:t>not</a:t>
            </a:r>
            <a:r>
              <a:rPr lang="nl-NL" sz="1300" dirty="0"/>
              <a:t> </a:t>
            </a:r>
            <a:r>
              <a:rPr lang="nl-NL" sz="1300" dirty="0" err="1"/>
              <a:t>picked</a:t>
            </a:r>
            <a:r>
              <a:rPr lang="nl-NL" sz="1300" dirty="0"/>
              <a:t> up or </a:t>
            </a:r>
            <a:r>
              <a:rPr lang="nl-NL" sz="1300" dirty="0" err="1"/>
              <a:t>abandoned</a:t>
            </a:r>
            <a:endParaRPr lang="nl-NL" sz="1300" dirty="0"/>
          </a:p>
          <a:p>
            <a:pPr marL="285750" indent="-285750">
              <a:buFont typeface="Arial" panose="020B0604020202020204" pitchFamily="34" charset="0"/>
              <a:buChar char="•"/>
            </a:pPr>
            <a:r>
              <a:rPr lang="nl-NL" sz="1300" dirty="0"/>
              <a:t>Act on events &amp; </a:t>
            </a:r>
            <a:r>
              <a:rPr lang="nl-NL" sz="1300" dirty="0" err="1"/>
              <a:t>functional</a:t>
            </a:r>
            <a:r>
              <a:rPr lang="nl-NL" sz="1300" dirty="0"/>
              <a:t> </a:t>
            </a:r>
            <a:r>
              <a:rPr lang="nl-NL" sz="1300" dirty="0" err="1"/>
              <a:t>timeouts</a:t>
            </a:r>
            <a:endParaRPr lang="en-NL" sz="1300" dirty="0" err="1"/>
          </a:p>
        </p:txBody>
      </p:sp>
      <p:sp>
        <p:nvSpPr>
          <p:cNvPr id="10" name="TextBox 9">
            <a:extLst>
              <a:ext uri="{FF2B5EF4-FFF2-40B4-BE49-F238E27FC236}">
                <a16:creationId xmlns:a16="http://schemas.microsoft.com/office/drawing/2014/main" id="{D0F6E04D-F711-4FCF-A9B7-38D5D63034C5}"/>
              </a:ext>
            </a:extLst>
          </p:cNvPr>
          <p:cNvSpPr txBox="1"/>
          <p:nvPr/>
        </p:nvSpPr>
        <p:spPr>
          <a:xfrm>
            <a:off x="2284904" y="2736807"/>
            <a:ext cx="5626540" cy="2215991"/>
          </a:xfrm>
          <a:prstGeom prst="rect">
            <a:avLst/>
          </a:prstGeom>
          <a:solidFill>
            <a:schemeClr val="accent2">
              <a:lumMod val="20000"/>
              <a:lumOff val="80000"/>
            </a:schemeClr>
          </a:solidFill>
        </p:spPr>
        <p:txBody>
          <a:bodyPr wrap="none" lIns="0" tIns="0" rIns="0" bIns="0" rtlCol="0">
            <a:spAutoFit/>
          </a:bodyPr>
          <a:lstStyle/>
          <a:p>
            <a:pPr marL="285750" indent="-285750">
              <a:buFont typeface="Arial" panose="020B0604020202020204" pitchFamily="34" charset="0"/>
              <a:buChar char="•"/>
            </a:pPr>
            <a:r>
              <a:rPr lang="nl-NL" sz="1300" dirty="0"/>
              <a:t>Microservice (&amp; </a:t>
            </a:r>
            <a:r>
              <a:rPr lang="nl-NL" sz="1300" dirty="0" err="1"/>
              <a:t>Lambda</a:t>
            </a:r>
            <a:r>
              <a:rPr lang="nl-NL" sz="1300" dirty="0"/>
              <a:t> [</a:t>
            </a:r>
            <a:r>
              <a:rPr lang="nl-NL" sz="1300" dirty="0" err="1"/>
              <a:t>Stateless</a:t>
            </a:r>
            <a:r>
              <a:rPr lang="nl-NL" sz="1300" dirty="0"/>
              <a:t>] </a:t>
            </a:r>
            <a:r>
              <a:rPr lang="nl-NL" sz="1300" dirty="0" err="1"/>
              <a:t>Functions</a:t>
            </a:r>
            <a:r>
              <a:rPr lang="nl-NL" sz="1300" dirty="0"/>
              <a:t>) </a:t>
            </a:r>
          </a:p>
          <a:p>
            <a:pPr marL="628650" lvl="1" indent="-285750">
              <a:buFont typeface="Arial" panose="020B0604020202020204" pitchFamily="34" charset="0"/>
              <a:buChar char="•"/>
            </a:pPr>
            <a:r>
              <a:rPr lang="nl-NL" dirty="0" err="1"/>
              <a:t>Assume</a:t>
            </a:r>
            <a:r>
              <a:rPr lang="nl-NL" dirty="0"/>
              <a:t> </a:t>
            </a:r>
            <a:r>
              <a:rPr lang="nl-NL" dirty="0" err="1"/>
              <a:t>that</a:t>
            </a:r>
            <a:r>
              <a:rPr lang="nl-NL" dirty="0"/>
              <a:t> </a:t>
            </a:r>
            <a:r>
              <a:rPr lang="nl-NL" dirty="0" err="1"/>
              <a:t>ownership</a:t>
            </a:r>
            <a:r>
              <a:rPr lang="nl-NL" dirty="0"/>
              <a:t> for </a:t>
            </a:r>
            <a:r>
              <a:rPr lang="nl-NL" dirty="0" err="1"/>
              <a:t>each</a:t>
            </a:r>
            <a:r>
              <a:rPr lang="nl-NL" dirty="0"/>
              <a:t> workflow lies in </a:t>
            </a:r>
            <a:r>
              <a:rPr lang="nl-NL" dirty="0" err="1"/>
              <a:t>one</a:t>
            </a:r>
            <a:r>
              <a:rPr lang="nl-NL" dirty="0"/>
              <a:t> domain</a:t>
            </a:r>
          </a:p>
          <a:p>
            <a:pPr marL="971550" lvl="2" indent="-285750">
              <a:buFont typeface="Arial" panose="020B0604020202020204" pitchFamily="34" charset="0"/>
              <a:buChar char="•"/>
            </a:pPr>
            <a:r>
              <a:rPr lang="nl-NL" dirty="0" err="1"/>
              <a:t>Someone</a:t>
            </a:r>
            <a:r>
              <a:rPr lang="nl-NL" dirty="0"/>
              <a:t> </a:t>
            </a:r>
            <a:r>
              <a:rPr lang="nl-NL" dirty="0" err="1"/>
              <a:t>cares</a:t>
            </a:r>
            <a:r>
              <a:rPr lang="nl-NL" dirty="0"/>
              <a:t> – </a:t>
            </a:r>
            <a:r>
              <a:rPr lang="nl-NL" dirty="0" err="1"/>
              <a:t>because</a:t>
            </a:r>
            <a:r>
              <a:rPr lang="nl-NL" dirty="0"/>
              <a:t> of </a:t>
            </a:r>
            <a:r>
              <a:rPr lang="nl-NL" dirty="0" err="1"/>
              <a:t>what</a:t>
            </a:r>
            <a:r>
              <a:rPr lang="nl-NL" dirty="0"/>
              <a:t> </a:t>
            </a:r>
            <a:r>
              <a:rPr lang="nl-NL" dirty="0" err="1"/>
              <a:t>that</a:t>
            </a:r>
            <a:r>
              <a:rPr lang="nl-NL" dirty="0"/>
              <a:t> team </a:t>
            </a:r>
            <a:r>
              <a:rPr lang="nl-NL" dirty="0" err="1"/>
              <a:t>tries</a:t>
            </a:r>
            <a:r>
              <a:rPr lang="nl-NL" dirty="0"/>
              <a:t> </a:t>
            </a:r>
            <a:r>
              <a:rPr lang="nl-NL" dirty="0" err="1"/>
              <a:t>to</a:t>
            </a:r>
            <a:r>
              <a:rPr lang="nl-NL" dirty="0"/>
              <a:t> </a:t>
            </a:r>
            <a:r>
              <a:rPr lang="nl-NL" dirty="0" err="1"/>
              <a:t>achieve</a:t>
            </a:r>
            <a:endParaRPr lang="nl-NL" dirty="0"/>
          </a:p>
          <a:p>
            <a:pPr marL="628650" lvl="1" indent="-285750">
              <a:buFont typeface="Arial" panose="020B0604020202020204" pitchFamily="34" charset="0"/>
              <a:buChar char="•"/>
            </a:pPr>
            <a:r>
              <a:rPr lang="nl-NL" sz="1300" dirty="0" err="1"/>
              <a:t>Preferably</a:t>
            </a:r>
            <a:r>
              <a:rPr lang="nl-NL" sz="1300" dirty="0"/>
              <a:t> </a:t>
            </a:r>
            <a:r>
              <a:rPr lang="nl-NL" sz="1300" dirty="0" err="1"/>
              <a:t>Asynchronous</a:t>
            </a:r>
            <a:r>
              <a:rPr lang="nl-NL" sz="1300" dirty="0"/>
              <a:t> </a:t>
            </a:r>
            <a:r>
              <a:rPr lang="nl-NL" sz="1300" dirty="0" err="1"/>
              <a:t>communication</a:t>
            </a:r>
            <a:endParaRPr lang="nl-NL" sz="1300" dirty="0"/>
          </a:p>
          <a:p>
            <a:pPr marL="628650" lvl="1" indent="-285750">
              <a:buFont typeface="Arial" panose="020B0604020202020204" pitchFamily="34" charset="0"/>
              <a:buChar char="•"/>
            </a:pPr>
            <a:r>
              <a:rPr lang="nl-NL" sz="1300" dirty="0"/>
              <a:t>Multiple </a:t>
            </a:r>
            <a:r>
              <a:rPr lang="nl-NL" sz="1300" dirty="0" err="1"/>
              <a:t>instances</a:t>
            </a:r>
            <a:r>
              <a:rPr lang="nl-NL" sz="1300" dirty="0"/>
              <a:t> of actors (stunt doubles </a:t>
            </a:r>
            <a:r>
              <a:rPr lang="nl-NL" sz="1300" dirty="0" err="1"/>
              <a:t>and</a:t>
            </a:r>
            <a:r>
              <a:rPr lang="nl-NL" sz="1300" dirty="0"/>
              <a:t> more)</a:t>
            </a:r>
          </a:p>
          <a:p>
            <a:pPr marL="628650" lvl="1" indent="-285750">
              <a:buFont typeface="Arial" panose="020B0604020202020204" pitchFamily="34" charset="0"/>
              <a:buChar char="•"/>
            </a:pPr>
            <a:r>
              <a:rPr lang="nl-NL" sz="1300" dirty="0"/>
              <a:t>Distributed/</a:t>
            </a:r>
            <a:r>
              <a:rPr lang="nl-NL" sz="1300" dirty="0" err="1"/>
              <a:t>unknown</a:t>
            </a:r>
            <a:r>
              <a:rPr lang="nl-NL" sz="1300" dirty="0"/>
              <a:t> | </a:t>
            </a:r>
            <a:r>
              <a:rPr lang="nl-NL" sz="1300" dirty="0" err="1"/>
              <a:t>changing</a:t>
            </a:r>
            <a:r>
              <a:rPr lang="nl-NL" sz="1300" dirty="0"/>
              <a:t> </a:t>
            </a:r>
            <a:r>
              <a:rPr lang="nl-NL" sz="1300" dirty="0" err="1"/>
              <a:t>location</a:t>
            </a:r>
            <a:endParaRPr lang="nl-NL" sz="1300" dirty="0"/>
          </a:p>
          <a:p>
            <a:pPr marL="628650" lvl="1" indent="-285750">
              <a:buFont typeface="Arial" panose="020B0604020202020204" pitchFamily="34" charset="0"/>
              <a:buChar char="•"/>
            </a:pPr>
            <a:r>
              <a:rPr lang="nl-NL" sz="1300" dirty="0"/>
              <a:t>Poly-</a:t>
            </a:r>
            <a:r>
              <a:rPr lang="nl-NL" sz="1300" dirty="0" err="1"/>
              <a:t>tech</a:t>
            </a:r>
            <a:r>
              <a:rPr lang="nl-NL" sz="1300" dirty="0"/>
              <a:t> </a:t>
            </a:r>
            <a:r>
              <a:rPr lang="nl-NL" sz="1300" dirty="0" err="1"/>
              <a:t>implementations</a:t>
            </a:r>
            <a:endParaRPr lang="nl-NL" sz="1300" dirty="0"/>
          </a:p>
          <a:p>
            <a:pPr marL="628650" lvl="1" indent="-285750">
              <a:buFont typeface="Arial" panose="020B0604020202020204" pitchFamily="34" charset="0"/>
              <a:buChar char="•"/>
            </a:pPr>
            <a:r>
              <a:rPr lang="nl-NL" sz="1300" dirty="0"/>
              <a:t>Frequent </a:t>
            </a:r>
            <a:r>
              <a:rPr lang="nl-NL" sz="1300" dirty="0" err="1"/>
              <a:t>scale</a:t>
            </a:r>
            <a:r>
              <a:rPr lang="nl-NL" sz="1300" dirty="0"/>
              <a:t> &amp; </a:t>
            </a:r>
            <a:r>
              <a:rPr lang="nl-NL" sz="1300" dirty="0" err="1"/>
              <a:t>redeploy</a:t>
            </a:r>
            <a:r>
              <a:rPr lang="nl-NL" sz="1300" dirty="0"/>
              <a:t> &amp; </a:t>
            </a:r>
            <a:r>
              <a:rPr lang="nl-NL" sz="1300" dirty="0" err="1"/>
              <a:t>replace</a:t>
            </a:r>
            <a:r>
              <a:rPr lang="nl-NL" sz="1300" dirty="0"/>
              <a:t> (plus A/B </a:t>
            </a:r>
            <a:r>
              <a:rPr lang="nl-NL" sz="1300" dirty="0" err="1"/>
              <a:t>and</a:t>
            </a:r>
            <a:r>
              <a:rPr lang="nl-NL" sz="1300" dirty="0"/>
              <a:t> </a:t>
            </a:r>
            <a:r>
              <a:rPr lang="nl-NL" sz="1300" dirty="0" err="1"/>
              <a:t>Canary</a:t>
            </a:r>
            <a:r>
              <a:rPr lang="nl-NL" sz="1300" dirty="0"/>
              <a:t>)</a:t>
            </a:r>
          </a:p>
          <a:p>
            <a:pPr marL="628650" lvl="1" indent="-285750">
              <a:buFont typeface="Arial" panose="020B0604020202020204" pitchFamily="34" charset="0"/>
              <a:buChar char="•"/>
            </a:pPr>
            <a:r>
              <a:rPr lang="nl-NL" sz="1300" dirty="0"/>
              <a:t>Smart </a:t>
            </a:r>
            <a:r>
              <a:rPr lang="nl-NL" sz="1300" dirty="0" err="1"/>
              <a:t>Endpoints</a:t>
            </a:r>
            <a:r>
              <a:rPr lang="nl-NL" sz="1300" dirty="0"/>
              <a:t>, </a:t>
            </a:r>
            <a:r>
              <a:rPr lang="nl-NL" sz="1300" dirty="0" err="1"/>
              <a:t>Dumb</a:t>
            </a:r>
            <a:r>
              <a:rPr lang="nl-NL" sz="1300" dirty="0"/>
              <a:t> </a:t>
            </a:r>
            <a:r>
              <a:rPr lang="nl-NL" sz="1300" dirty="0" err="1"/>
              <a:t>Pipes</a:t>
            </a:r>
            <a:endParaRPr lang="nl-NL" sz="1300" dirty="0"/>
          </a:p>
          <a:p>
            <a:pPr marL="285750" indent="-285750">
              <a:buFont typeface="Arial" panose="020B0604020202020204" pitchFamily="34" charset="0"/>
              <a:buChar char="•"/>
            </a:pPr>
            <a:r>
              <a:rPr lang="nl-NL" sz="1300" dirty="0"/>
              <a:t>Cloud – </a:t>
            </a:r>
            <a:r>
              <a:rPr lang="nl-NL" sz="1300" dirty="0" err="1"/>
              <a:t>wide</a:t>
            </a:r>
            <a:r>
              <a:rPr lang="nl-NL" sz="1300" dirty="0"/>
              <a:t> area </a:t>
            </a:r>
            <a:r>
              <a:rPr lang="nl-NL" sz="1300" dirty="0" err="1"/>
              <a:t>network</a:t>
            </a:r>
            <a:endParaRPr lang="nl-NL" sz="1300" dirty="0"/>
          </a:p>
          <a:p>
            <a:pPr marL="285750" indent="-285750">
              <a:buFont typeface="Arial" panose="020B0604020202020204" pitchFamily="34" charset="0"/>
              <a:buChar char="•"/>
            </a:pPr>
            <a:r>
              <a:rPr lang="nl-NL" sz="1300" dirty="0"/>
              <a:t>Containers – </a:t>
            </a:r>
            <a:r>
              <a:rPr lang="nl-NL" sz="1300" dirty="0" err="1"/>
              <a:t>ephemeral</a:t>
            </a:r>
            <a:r>
              <a:rPr lang="nl-NL" sz="1300" dirty="0"/>
              <a:t> (</a:t>
            </a:r>
            <a:r>
              <a:rPr lang="nl-NL" sz="1300" dirty="0" err="1"/>
              <a:t>stateless</a:t>
            </a:r>
            <a:r>
              <a:rPr lang="nl-NL" sz="1300" dirty="0"/>
              <a:t>), </a:t>
            </a:r>
            <a:r>
              <a:rPr lang="nl-NL" sz="1300" dirty="0" err="1"/>
              <a:t>restart</a:t>
            </a:r>
            <a:r>
              <a:rPr lang="nl-NL" sz="1300" dirty="0"/>
              <a:t>, </a:t>
            </a:r>
            <a:r>
              <a:rPr lang="nl-NL" sz="1300" dirty="0" err="1"/>
              <a:t>multi-instance</a:t>
            </a:r>
            <a:endParaRPr lang="en-NL" sz="1300" dirty="0" err="1"/>
          </a:p>
        </p:txBody>
      </p:sp>
      <p:pic>
        <p:nvPicPr>
          <p:cNvPr id="11" name="Picture 6" descr="Image result for states of workflow instance running waiting failed">
            <a:extLst>
              <a:ext uri="{FF2B5EF4-FFF2-40B4-BE49-F238E27FC236}">
                <a16:creationId xmlns:a16="http://schemas.microsoft.com/office/drawing/2014/main" id="{CB85E26B-6464-43C0-B1FB-939520CD457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38494" y="1798106"/>
            <a:ext cx="1093383" cy="8913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1110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animBg="1"/>
      <p:bldP spid="8"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microservices choreography">
            <a:extLst>
              <a:ext uri="{FF2B5EF4-FFF2-40B4-BE49-F238E27FC236}">
                <a16:creationId xmlns:a16="http://schemas.microsoft.com/office/drawing/2014/main" id="{67607DB3-C7AB-4B5D-8F03-D0637B26247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1500" y="1833275"/>
            <a:ext cx="4953000" cy="31051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0B4FEFE-DC14-49C9-9454-18D25839A8F3}"/>
              </a:ext>
            </a:extLst>
          </p:cNvPr>
          <p:cNvSpPr>
            <a:spLocks noGrp="1"/>
          </p:cNvSpPr>
          <p:nvPr>
            <p:ph type="title"/>
          </p:nvPr>
        </p:nvSpPr>
        <p:spPr/>
        <p:txBody>
          <a:bodyPr/>
          <a:lstStyle/>
          <a:p>
            <a:r>
              <a:rPr lang="nl-NL" dirty="0"/>
              <a:t>Approaches</a:t>
            </a:r>
            <a:endParaRPr lang="en-NL" dirty="0"/>
          </a:p>
        </p:txBody>
      </p:sp>
      <p:sp>
        <p:nvSpPr>
          <p:cNvPr id="3" name="Content Placeholder 2">
            <a:extLst>
              <a:ext uri="{FF2B5EF4-FFF2-40B4-BE49-F238E27FC236}">
                <a16:creationId xmlns:a16="http://schemas.microsoft.com/office/drawing/2014/main" id="{5AD17BFB-E44A-450B-8050-008348726943}"/>
              </a:ext>
            </a:extLst>
          </p:cNvPr>
          <p:cNvSpPr>
            <a:spLocks noGrp="1"/>
          </p:cNvSpPr>
          <p:nvPr>
            <p:ph idx="1"/>
          </p:nvPr>
        </p:nvSpPr>
        <p:spPr/>
        <p:txBody>
          <a:bodyPr/>
          <a:lstStyle/>
          <a:p>
            <a:r>
              <a:rPr lang="nl-NL" dirty="0" err="1"/>
              <a:t>Orchestration</a:t>
            </a:r>
            <a:endParaRPr lang="nl-NL" dirty="0"/>
          </a:p>
          <a:p>
            <a:r>
              <a:rPr lang="nl-NL" dirty="0" err="1"/>
              <a:t>Choreography</a:t>
            </a:r>
            <a:endParaRPr lang="nl-NL" dirty="0"/>
          </a:p>
          <a:p>
            <a:r>
              <a:rPr lang="nl-NL" dirty="0" err="1"/>
              <a:t>Hybrid</a:t>
            </a:r>
            <a:endParaRPr lang="nl-NL" dirty="0"/>
          </a:p>
          <a:p>
            <a:pPr lvl="1"/>
            <a:r>
              <a:rPr lang="nl-NL" dirty="0" err="1"/>
              <a:t>Coordinated</a:t>
            </a:r>
            <a:r>
              <a:rPr lang="nl-NL" dirty="0"/>
              <a:t> | </a:t>
            </a:r>
            <a:r>
              <a:rPr lang="nl-NL" dirty="0" err="1"/>
              <a:t>Facilitated</a:t>
            </a:r>
            <a:r>
              <a:rPr lang="nl-NL" dirty="0"/>
              <a:t> </a:t>
            </a:r>
            <a:r>
              <a:rPr lang="nl-NL" dirty="0" err="1"/>
              <a:t>Choreography</a:t>
            </a:r>
            <a:r>
              <a:rPr lang="nl-NL" dirty="0"/>
              <a:t> </a:t>
            </a:r>
          </a:p>
          <a:p>
            <a:pPr lvl="1"/>
            <a:r>
              <a:rPr lang="nl-NL" dirty="0" err="1"/>
              <a:t>Mixing</a:t>
            </a:r>
            <a:r>
              <a:rPr lang="nl-NL" dirty="0"/>
              <a:t> </a:t>
            </a:r>
            <a:r>
              <a:rPr lang="nl-NL" dirty="0" err="1"/>
              <a:t>orchestration</a:t>
            </a:r>
            <a:r>
              <a:rPr lang="nl-NL" dirty="0"/>
              <a:t> </a:t>
            </a:r>
            <a:r>
              <a:rPr lang="nl-NL" dirty="0" err="1"/>
              <a:t>and</a:t>
            </a:r>
            <a:r>
              <a:rPr lang="nl-NL" dirty="0"/>
              <a:t> </a:t>
            </a:r>
            <a:r>
              <a:rPr lang="nl-NL" dirty="0" err="1"/>
              <a:t>choreography</a:t>
            </a:r>
            <a:endParaRPr lang="en-NL" dirty="0"/>
          </a:p>
        </p:txBody>
      </p:sp>
      <p:sp>
        <p:nvSpPr>
          <p:cNvPr id="4" name="Footer Placeholder 3">
            <a:extLst>
              <a:ext uri="{FF2B5EF4-FFF2-40B4-BE49-F238E27FC236}">
                <a16:creationId xmlns:a16="http://schemas.microsoft.com/office/drawing/2014/main" id="{C67DA2A8-7149-44DF-AB14-25F76971688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B996A345-0638-452C-97E4-E6E596D1DA7B}"/>
              </a:ext>
            </a:extLst>
          </p:cNvPr>
          <p:cNvSpPr>
            <a:spLocks noGrp="1"/>
          </p:cNvSpPr>
          <p:nvPr>
            <p:ph type="sldNum" sz="quarter" idx="12"/>
          </p:nvPr>
        </p:nvSpPr>
        <p:spPr/>
        <p:txBody>
          <a:bodyPr/>
          <a:lstStyle/>
          <a:p>
            <a:fld id="{14F1411D-0280-154F-AEAC-4C20B7AA46B2}" type="slidenum">
              <a:rPr lang="nl-NL" smtClean="0"/>
              <a:t>16</a:t>
            </a:fld>
            <a:endParaRPr lang="nl-NL"/>
          </a:p>
        </p:txBody>
      </p:sp>
    </p:spTree>
    <p:extLst>
      <p:ext uri="{BB962C8B-B14F-4D97-AF65-F5344CB8AC3E}">
        <p14:creationId xmlns:p14="http://schemas.microsoft.com/office/powerpoint/2010/main" val="15863567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C1E2-A007-4147-BD35-20E7EAB5C8C9}"/>
              </a:ext>
            </a:extLst>
          </p:cNvPr>
          <p:cNvSpPr>
            <a:spLocks noGrp="1"/>
          </p:cNvSpPr>
          <p:nvPr>
            <p:ph type="title"/>
          </p:nvPr>
        </p:nvSpPr>
        <p:spPr/>
        <p:txBody>
          <a:bodyPr/>
          <a:lstStyle/>
          <a:p>
            <a:r>
              <a:rPr lang="nl-NL" dirty="0" err="1"/>
              <a:t>Orchestration</a:t>
            </a:r>
            <a:endParaRPr lang="en-NL" dirty="0"/>
          </a:p>
        </p:txBody>
      </p:sp>
      <p:sp>
        <p:nvSpPr>
          <p:cNvPr id="3" name="Content Placeholder 2">
            <a:extLst>
              <a:ext uri="{FF2B5EF4-FFF2-40B4-BE49-F238E27FC236}">
                <a16:creationId xmlns:a16="http://schemas.microsoft.com/office/drawing/2014/main" id="{E849B664-0FC5-4424-B464-F61FF52E4DDC}"/>
              </a:ext>
            </a:extLst>
          </p:cNvPr>
          <p:cNvSpPr>
            <a:spLocks noGrp="1"/>
          </p:cNvSpPr>
          <p:nvPr>
            <p:ph idx="1"/>
          </p:nvPr>
        </p:nvSpPr>
        <p:spPr>
          <a:xfrm>
            <a:off x="720002" y="936000"/>
            <a:ext cx="7869105" cy="3780000"/>
          </a:xfrm>
        </p:spPr>
        <p:txBody>
          <a:bodyPr/>
          <a:lstStyle/>
          <a:p>
            <a:r>
              <a:rPr lang="nl-NL" dirty="0"/>
              <a:t>Central </a:t>
            </a:r>
            <a:r>
              <a:rPr lang="nl-NL" dirty="0" err="1"/>
              <a:t>coordination</a:t>
            </a:r>
            <a:endParaRPr lang="nl-NL" dirty="0"/>
          </a:p>
          <a:p>
            <a:pPr lvl="1"/>
            <a:r>
              <a:rPr lang="nl-NL" dirty="0"/>
              <a:t>Flow logic</a:t>
            </a:r>
          </a:p>
          <a:p>
            <a:pPr lvl="1"/>
            <a:r>
              <a:rPr lang="nl-NL" dirty="0"/>
              <a:t>Actor </a:t>
            </a:r>
            <a:r>
              <a:rPr lang="nl-NL" dirty="0" err="1"/>
              <a:t>invocation</a:t>
            </a:r>
            <a:r>
              <a:rPr lang="nl-NL" dirty="0"/>
              <a:t> (</a:t>
            </a:r>
            <a:r>
              <a:rPr lang="nl-NL" dirty="0" err="1"/>
              <a:t>synchronous</a:t>
            </a:r>
            <a:r>
              <a:rPr lang="nl-NL" dirty="0"/>
              <a:t>?) </a:t>
            </a:r>
            <a:r>
              <a:rPr lang="nl-NL" dirty="0" err="1"/>
              <a:t>and</a:t>
            </a:r>
            <a:r>
              <a:rPr lang="nl-NL" dirty="0"/>
              <a:t> </a:t>
            </a:r>
            <a:r>
              <a:rPr lang="nl-NL" dirty="0" err="1"/>
              <a:t>communication</a:t>
            </a:r>
            <a:endParaRPr lang="nl-NL" dirty="0"/>
          </a:p>
          <a:p>
            <a:pPr lvl="1"/>
            <a:r>
              <a:rPr lang="nl-NL" dirty="0"/>
              <a:t>Transaction</a:t>
            </a:r>
          </a:p>
          <a:p>
            <a:pPr lvl="1"/>
            <a:r>
              <a:rPr lang="nl-NL" dirty="0" err="1"/>
              <a:t>Exception</a:t>
            </a:r>
            <a:r>
              <a:rPr lang="nl-NL" dirty="0"/>
              <a:t>, </a:t>
            </a:r>
            <a:r>
              <a:rPr lang="nl-NL" dirty="0" err="1"/>
              <a:t>Timeout</a:t>
            </a:r>
            <a:r>
              <a:rPr lang="nl-NL" dirty="0"/>
              <a:t> </a:t>
            </a:r>
            <a:r>
              <a:rPr lang="nl-NL" dirty="0" err="1"/>
              <a:t>and</a:t>
            </a:r>
            <a:r>
              <a:rPr lang="nl-NL" dirty="0"/>
              <a:t> Event &amp; </a:t>
            </a:r>
            <a:r>
              <a:rPr lang="nl-NL" dirty="0" err="1"/>
              <a:t>Signal</a:t>
            </a:r>
            <a:r>
              <a:rPr lang="nl-NL" dirty="0"/>
              <a:t> handling</a:t>
            </a:r>
          </a:p>
          <a:p>
            <a:pPr lvl="1"/>
            <a:r>
              <a:rPr lang="nl-NL" dirty="0"/>
              <a:t>Workflow </a:t>
            </a:r>
            <a:r>
              <a:rPr lang="nl-NL" dirty="0" err="1"/>
              <a:t>instance</a:t>
            </a:r>
            <a:r>
              <a:rPr lang="nl-NL" dirty="0"/>
              <a:t> state &amp; data content</a:t>
            </a:r>
          </a:p>
          <a:p>
            <a:r>
              <a:rPr lang="nl-NL" dirty="0" err="1"/>
              <a:t>Within</a:t>
            </a:r>
            <a:r>
              <a:rPr lang="nl-NL" dirty="0"/>
              <a:t> </a:t>
            </a:r>
            <a:r>
              <a:rPr lang="nl-NL" dirty="0" err="1"/>
              <a:t>and</a:t>
            </a:r>
            <a:r>
              <a:rPr lang="nl-NL" dirty="0"/>
              <a:t>/or </a:t>
            </a:r>
            <a:r>
              <a:rPr lang="nl-NL" dirty="0" err="1"/>
              <a:t>across</a:t>
            </a:r>
            <a:r>
              <a:rPr lang="nl-NL" dirty="0"/>
              <a:t> </a:t>
            </a:r>
            <a:r>
              <a:rPr lang="nl-NL" dirty="0" err="1"/>
              <a:t>domains</a:t>
            </a:r>
            <a:br>
              <a:rPr lang="nl-NL" dirty="0"/>
            </a:br>
            <a:endParaRPr lang="nl-NL" dirty="0"/>
          </a:p>
        </p:txBody>
      </p:sp>
      <p:sp>
        <p:nvSpPr>
          <p:cNvPr id="4" name="Footer Placeholder 3">
            <a:extLst>
              <a:ext uri="{FF2B5EF4-FFF2-40B4-BE49-F238E27FC236}">
                <a16:creationId xmlns:a16="http://schemas.microsoft.com/office/drawing/2014/main" id="{AE474397-DCD8-4678-90D6-287BEA0B748D}"/>
              </a:ext>
            </a:extLst>
          </p:cNvPr>
          <p:cNvSpPr>
            <a:spLocks noGrp="1"/>
          </p:cNvSpPr>
          <p:nvPr>
            <p:ph type="ftr" sz="quarter" idx="11"/>
          </p:nvPr>
        </p:nvSpPr>
        <p:spPr>
          <a:xfrm>
            <a:off x="4968000" y="5004000"/>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0612265-A2B3-49E4-AC06-8B13B1117155}"/>
              </a:ext>
            </a:extLst>
          </p:cNvPr>
          <p:cNvSpPr>
            <a:spLocks noGrp="1"/>
          </p:cNvSpPr>
          <p:nvPr>
            <p:ph type="sldNum" sz="quarter" idx="12"/>
          </p:nvPr>
        </p:nvSpPr>
        <p:spPr>
          <a:xfrm>
            <a:off x="8280000" y="5004000"/>
            <a:ext cx="144000" cy="108000"/>
          </a:xfrm>
        </p:spPr>
        <p:txBody>
          <a:bodyPr/>
          <a:lstStyle/>
          <a:p>
            <a:fld id="{14F1411D-0280-154F-AEAC-4C20B7AA46B2}" type="slidenum">
              <a:rPr lang="nl-NL" smtClean="0"/>
              <a:t>17</a:t>
            </a:fld>
            <a:endParaRPr lang="nl-NL"/>
          </a:p>
        </p:txBody>
      </p:sp>
      <p:pic>
        <p:nvPicPr>
          <p:cNvPr id="6" name="Picture 5">
            <a:extLst>
              <a:ext uri="{FF2B5EF4-FFF2-40B4-BE49-F238E27FC236}">
                <a16:creationId xmlns:a16="http://schemas.microsoft.com/office/drawing/2014/main" id="{9E3DD41C-F0BE-0D4B-AA3B-280379F61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985" y="161227"/>
            <a:ext cx="1941586" cy="1092142"/>
          </a:xfrm>
          <a:prstGeom prst="rect">
            <a:avLst/>
          </a:prstGeom>
        </p:spPr>
      </p:pic>
      <p:sp>
        <p:nvSpPr>
          <p:cNvPr id="7" name="Cube 6">
            <a:extLst>
              <a:ext uri="{FF2B5EF4-FFF2-40B4-BE49-F238E27FC236}">
                <a16:creationId xmlns:a16="http://schemas.microsoft.com/office/drawing/2014/main" id="{BFFEC09B-F1A8-4539-9B57-2A288586269D}"/>
              </a:ext>
            </a:extLst>
          </p:cNvPr>
          <p:cNvSpPr/>
          <p:nvPr/>
        </p:nvSpPr>
        <p:spPr>
          <a:xfrm>
            <a:off x="2611403" y="3078367"/>
            <a:ext cx="3685736" cy="1578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a:t>
            </a:r>
            <a:r>
              <a:rPr lang="nl-NL" dirty="0" err="1"/>
              <a:t>Orchestration</a:t>
            </a:r>
            <a:r>
              <a:rPr lang="nl-NL" dirty="0"/>
              <a:t> Engine</a:t>
            </a:r>
          </a:p>
          <a:p>
            <a:pPr algn="ctr"/>
            <a:endParaRPr lang="nl-NL" dirty="0"/>
          </a:p>
          <a:p>
            <a:pPr algn="ctr"/>
            <a:endParaRPr lang="nl-NL" dirty="0"/>
          </a:p>
          <a:p>
            <a:pPr algn="ctr"/>
            <a:endParaRPr lang="nl-NL" dirty="0"/>
          </a:p>
          <a:p>
            <a:pPr algn="ctr"/>
            <a:endParaRPr lang="en-NL" dirty="0"/>
          </a:p>
        </p:txBody>
      </p:sp>
      <p:sp>
        <p:nvSpPr>
          <p:cNvPr id="8" name="Rectangle: Rounded Corners 7">
            <a:extLst>
              <a:ext uri="{FF2B5EF4-FFF2-40B4-BE49-F238E27FC236}">
                <a16:creationId xmlns:a16="http://schemas.microsoft.com/office/drawing/2014/main" id="{7EADE7DD-B7AE-41B5-B2F5-097CBBD1CDC0}"/>
              </a:ext>
            </a:extLst>
          </p:cNvPr>
          <p:cNvSpPr/>
          <p:nvPr/>
        </p:nvSpPr>
        <p:spPr>
          <a:xfrm>
            <a:off x="7239674" y="2513022"/>
            <a:ext cx="963637" cy="565345"/>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dirty="0"/>
              <a:t>actor</a:t>
            </a:r>
            <a:endParaRPr lang="en-NL" dirty="0"/>
          </a:p>
        </p:txBody>
      </p:sp>
      <p:sp>
        <p:nvSpPr>
          <p:cNvPr id="12" name="Rectangle: Rounded Corners 11">
            <a:extLst>
              <a:ext uri="{FF2B5EF4-FFF2-40B4-BE49-F238E27FC236}">
                <a16:creationId xmlns:a16="http://schemas.microsoft.com/office/drawing/2014/main" id="{8FB55E9E-C749-4342-90E3-4FDC63C2A227}"/>
              </a:ext>
            </a:extLst>
          </p:cNvPr>
          <p:cNvSpPr/>
          <p:nvPr/>
        </p:nvSpPr>
        <p:spPr>
          <a:xfrm>
            <a:off x="7239673" y="3302474"/>
            <a:ext cx="963637" cy="56534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13" name="Rectangle: Rounded Corners 12">
            <a:extLst>
              <a:ext uri="{FF2B5EF4-FFF2-40B4-BE49-F238E27FC236}">
                <a16:creationId xmlns:a16="http://schemas.microsoft.com/office/drawing/2014/main" id="{32DF8BED-C073-4C10-8F96-4512C5D4DAC0}"/>
              </a:ext>
            </a:extLst>
          </p:cNvPr>
          <p:cNvSpPr/>
          <p:nvPr/>
        </p:nvSpPr>
        <p:spPr>
          <a:xfrm>
            <a:off x="7244363" y="4091927"/>
            <a:ext cx="963637" cy="56534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actor</a:t>
            </a:r>
            <a:endParaRPr lang="en-NL" dirty="0"/>
          </a:p>
        </p:txBody>
      </p:sp>
      <p:pic>
        <p:nvPicPr>
          <p:cNvPr id="14" name="Picture 4" descr="https://storage.googleapis.com/cdn.thenewstack.io/media/2018/03/e21ba523-bernd3.png">
            <a:extLst>
              <a:ext uri="{FF2B5EF4-FFF2-40B4-BE49-F238E27FC236}">
                <a16:creationId xmlns:a16="http://schemas.microsoft.com/office/drawing/2014/main" id="{B2166375-D16D-4D9D-BFFC-9B18CA640AE8}"/>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55267" y="3922629"/>
            <a:ext cx="1492150" cy="6568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descr="Related image">
            <a:extLst>
              <a:ext uri="{FF2B5EF4-FFF2-40B4-BE49-F238E27FC236}">
                <a16:creationId xmlns:a16="http://schemas.microsoft.com/office/drawing/2014/main" id="{A9C6DF3F-73A6-4887-A935-ECDD23CE0578}"/>
              </a:ext>
            </a:extLst>
          </p:cNvPr>
          <p:cNvPicPr>
            <a:picLocks noChangeAspect="1" noChangeArrowheads="1"/>
          </p:cNvPicPr>
          <p:nvPr/>
        </p:nvPicPr>
        <p:blipFill rotWithShape="1">
          <a:blip r:embed="rId4">
            <a:clrChange>
              <a:clrFrom>
                <a:srgbClr val="F8F8F8"/>
              </a:clrFrom>
              <a:clrTo>
                <a:srgbClr val="F8F8F8">
                  <a:alpha val="0"/>
                </a:srgbClr>
              </a:clrTo>
            </a:clrChange>
            <a:extLst>
              <a:ext uri="{28A0092B-C50C-407E-A947-70E740481C1C}">
                <a14:useLocalDpi xmlns:a14="http://schemas.microsoft.com/office/drawing/2010/main" val="0"/>
              </a:ext>
            </a:extLst>
          </a:blip>
          <a:srcRect l="24614" r="24962"/>
          <a:stretch/>
        </p:blipFill>
        <p:spPr bwMode="auto">
          <a:xfrm>
            <a:off x="5475742" y="3538827"/>
            <a:ext cx="383490" cy="10406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cdn-images-1.medium.com/max/1750/1*o_Yn86pclJ0R02jRT4jPJw.png">
            <a:extLst>
              <a:ext uri="{FF2B5EF4-FFF2-40B4-BE49-F238E27FC236}">
                <a16:creationId xmlns:a16="http://schemas.microsoft.com/office/drawing/2014/main" id="{EDF6EAB3-FAF3-45AE-87E9-88614A0F7645}"/>
              </a:ext>
            </a:extLst>
          </p:cNvPr>
          <p:cNvPicPr>
            <a:picLocks noChangeAspect="1" noChangeArrowheads="1"/>
          </p:cNvPicPr>
          <p:nvPr/>
        </p:nvPicPr>
        <p:blipFill rotWithShape="1">
          <a:blip r:embed="rId5">
            <a:clrChange>
              <a:clrFrom>
                <a:srgbClr val="FAFAFA"/>
              </a:clrFrom>
              <a:clrTo>
                <a:srgbClr val="FAFAFA">
                  <a:alpha val="0"/>
                </a:srgbClr>
              </a:clrTo>
            </a:clrChange>
            <a:extLst>
              <a:ext uri="{28A0092B-C50C-407E-A947-70E740481C1C}">
                <a14:useLocalDpi xmlns:a14="http://schemas.microsoft.com/office/drawing/2010/main" val="0"/>
              </a:ext>
            </a:extLst>
          </a:blip>
          <a:srcRect l="15962" t="10747" r="19848" b="5995"/>
          <a:stretch/>
        </p:blipFill>
        <p:spPr bwMode="auto">
          <a:xfrm>
            <a:off x="4340049" y="3802043"/>
            <a:ext cx="1079186" cy="796501"/>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57D3C13D-DAC3-45E3-91F9-A3E091053615}"/>
              </a:ext>
            </a:extLst>
          </p:cNvPr>
          <p:cNvCxnSpPr>
            <a:endCxn id="8" idx="1"/>
          </p:cNvCxnSpPr>
          <p:nvPr/>
        </p:nvCxnSpPr>
        <p:spPr>
          <a:xfrm flipV="1">
            <a:off x="6100191" y="2795695"/>
            <a:ext cx="1139483" cy="1006348"/>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257961E-A110-424F-B3C7-CA8E47A9CCE7}"/>
              </a:ext>
            </a:extLst>
          </p:cNvPr>
          <p:cNvCxnSpPr>
            <a:endCxn id="12" idx="1"/>
          </p:cNvCxnSpPr>
          <p:nvPr/>
        </p:nvCxnSpPr>
        <p:spPr>
          <a:xfrm flipV="1">
            <a:off x="6100191" y="3585147"/>
            <a:ext cx="1139482" cy="216896"/>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FE4F29A9-BD8A-4BF2-BA35-A360F5D34F0C}"/>
              </a:ext>
            </a:extLst>
          </p:cNvPr>
          <p:cNvCxnSpPr>
            <a:endCxn id="13" idx="1"/>
          </p:cNvCxnSpPr>
          <p:nvPr/>
        </p:nvCxnSpPr>
        <p:spPr>
          <a:xfrm>
            <a:off x="6100191" y="3802043"/>
            <a:ext cx="1144172" cy="572557"/>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517896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C1E2-A007-4147-BD35-20E7EAB5C8C9}"/>
              </a:ext>
            </a:extLst>
          </p:cNvPr>
          <p:cNvSpPr>
            <a:spLocks noGrp="1"/>
          </p:cNvSpPr>
          <p:nvPr>
            <p:ph type="title"/>
          </p:nvPr>
        </p:nvSpPr>
        <p:spPr/>
        <p:txBody>
          <a:bodyPr/>
          <a:lstStyle/>
          <a:p>
            <a:r>
              <a:rPr lang="nl-NL" dirty="0" err="1"/>
              <a:t>Orchestration</a:t>
            </a:r>
            <a:r>
              <a:rPr lang="nl-NL" dirty="0"/>
              <a:t> – </a:t>
            </a:r>
            <a:r>
              <a:rPr lang="nl-NL" dirty="0" err="1"/>
              <a:t>challenges</a:t>
            </a:r>
            <a:r>
              <a:rPr lang="nl-NL" dirty="0"/>
              <a:t> &amp; </a:t>
            </a:r>
            <a:r>
              <a:rPr lang="nl-NL" dirty="0" err="1"/>
              <a:t>undesirabilities</a:t>
            </a:r>
            <a:endParaRPr lang="en-NL" dirty="0"/>
          </a:p>
        </p:txBody>
      </p:sp>
      <p:sp>
        <p:nvSpPr>
          <p:cNvPr id="3" name="Content Placeholder 2">
            <a:extLst>
              <a:ext uri="{FF2B5EF4-FFF2-40B4-BE49-F238E27FC236}">
                <a16:creationId xmlns:a16="http://schemas.microsoft.com/office/drawing/2014/main" id="{E849B664-0FC5-4424-B464-F61FF52E4DDC}"/>
              </a:ext>
            </a:extLst>
          </p:cNvPr>
          <p:cNvSpPr>
            <a:spLocks noGrp="1"/>
          </p:cNvSpPr>
          <p:nvPr>
            <p:ph idx="1"/>
          </p:nvPr>
        </p:nvSpPr>
        <p:spPr>
          <a:xfrm>
            <a:off x="720002" y="936000"/>
            <a:ext cx="7869105" cy="3780000"/>
          </a:xfrm>
        </p:spPr>
        <p:txBody>
          <a:bodyPr/>
          <a:lstStyle/>
          <a:p>
            <a:r>
              <a:rPr lang="nl-NL" dirty="0"/>
              <a:t>Hard </a:t>
            </a:r>
            <a:r>
              <a:rPr lang="nl-NL" dirty="0" err="1"/>
              <a:t>dependency</a:t>
            </a:r>
            <a:r>
              <a:rPr lang="nl-NL" dirty="0"/>
              <a:t> on actors: </a:t>
            </a:r>
            <a:r>
              <a:rPr lang="nl-NL" dirty="0" err="1"/>
              <a:t>what</a:t>
            </a:r>
            <a:r>
              <a:rPr lang="nl-NL" dirty="0"/>
              <a:t>, </a:t>
            </a:r>
            <a:r>
              <a:rPr lang="nl-NL" dirty="0" err="1"/>
              <a:t>where</a:t>
            </a:r>
            <a:r>
              <a:rPr lang="nl-NL" dirty="0"/>
              <a:t>, </a:t>
            </a:r>
            <a:r>
              <a:rPr lang="nl-NL" dirty="0" err="1"/>
              <a:t>how</a:t>
            </a:r>
            <a:r>
              <a:rPr lang="nl-NL" dirty="0"/>
              <a:t> </a:t>
            </a:r>
            <a:r>
              <a:rPr lang="nl-NL" dirty="0" err="1"/>
              <a:t>to</a:t>
            </a:r>
            <a:r>
              <a:rPr lang="nl-NL" dirty="0"/>
              <a:t> </a:t>
            </a:r>
            <a:r>
              <a:rPr lang="nl-NL" dirty="0" err="1"/>
              <a:t>invoke</a:t>
            </a:r>
            <a:endParaRPr lang="nl-NL" dirty="0"/>
          </a:p>
          <a:p>
            <a:pPr lvl="1"/>
            <a:r>
              <a:rPr lang="nl-NL" dirty="0" err="1"/>
              <a:t>Any</a:t>
            </a:r>
            <a:r>
              <a:rPr lang="nl-NL" dirty="0"/>
              <a:t> change in actor </a:t>
            </a:r>
            <a:r>
              <a:rPr lang="nl-NL" dirty="0" err="1"/>
              <a:t>may</a:t>
            </a:r>
            <a:r>
              <a:rPr lang="nl-NL" dirty="0"/>
              <a:t> impact </a:t>
            </a:r>
            <a:r>
              <a:rPr lang="nl-NL" dirty="0" err="1"/>
              <a:t>central</a:t>
            </a:r>
            <a:r>
              <a:rPr lang="nl-NL" dirty="0"/>
              <a:t> </a:t>
            </a:r>
            <a:r>
              <a:rPr lang="nl-NL" dirty="0" err="1"/>
              <a:t>orchestrator</a:t>
            </a:r>
            <a:endParaRPr lang="nl-NL" dirty="0"/>
          </a:p>
          <a:p>
            <a:r>
              <a:rPr lang="nl-NL" dirty="0" err="1"/>
              <a:t>Monolithic</a:t>
            </a:r>
            <a:r>
              <a:rPr lang="nl-NL" dirty="0"/>
              <a:t> </a:t>
            </a:r>
            <a:r>
              <a:rPr lang="nl-NL" dirty="0" err="1"/>
              <a:t>orchestrator</a:t>
            </a:r>
            <a:r>
              <a:rPr lang="nl-NL" dirty="0"/>
              <a:t> </a:t>
            </a:r>
            <a:r>
              <a:rPr lang="nl-NL" dirty="0" err="1"/>
              <a:t>may</a:t>
            </a:r>
            <a:r>
              <a:rPr lang="nl-NL" dirty="0"/>
              <a:t> </a:t>
            </a:r>
            <a:r>
              <a:rPr lang="nl-NL" dirty="0" err="1"/>
              <a:t>become</a:t>
            </a:r>
            <a:r>
              <a:rPr lang="nl-NL" dirty="0"/>
              <a:t> bottleneck</a:t>
            </a:r>
          </a:p>
          <a:p>
            <a:pPr lvl="1"/>
            <a:r>
              <a:rPr lang="nl-NL" dirty="0" err="1"/>
              <a:t>Physically</a:t>
            </a:r>
            <a:r>
              <a:rPr lang="nl-NL" dirty="0"/>
              <a:t> (</a:t>
            </a:r>
            <a:r>
              <a:rPr lang="nl-NL" dirty="0" err="1"/>
              <a:t>defying</a:t>
            </a:r>
            <a:r>
              <a:rPr lang="nl-NL" dirty="0"/>
              <a:t> </a:t>
            </a:r>
            <a:r>
              <a:rPr lang="nl-NL" dirty="0" err="1"/>
              <a:t>Ops</a:t>
            </a:r>
            <a:r>
              <a:rPr lang="nl-NL" dirty="0"/>
              <a:t> – </a:t>
            </a:r>
            <a:r>
              <a:rPr lang="nl-NL" dirty="0" err="1"/>
              <a:t>scale</a:t>
            </a:r>
            <a:r>
              <a:rPr lang="nl-NL" dirty="0"/>
              <a:t>, patch, …)</a:t>
            </a:r>
          </a:p>
          <a:p>
            <a:pPr lvl="1"/>
            <a:r>
              <a:rPr lang="nl-NL" dirty="0" err="1"/>
              <a:t>Mentally</a:t>
            </a:r>
            <a:r>
              <a:rPr lang="nl-NL" dirty="0"/>
              <a:t> (god service, </a:t>
            </a:r>
            <a:r>
              <a:rPr lang="nl-NL" dirty="0" err="1"/>
              <a:t>omniscient</a:t>
            </a:r>
            <a:r>
              <a:rPr lang="nl-NL" dirty="0"/>
              <a:t> )</a:t>
            </a:r>
          </a:p>
          <a:p>
            <a:r>
              <a:rPr lang="nl-NL" dirty="0"/>
              <a:t>(in </a:t>
            </a:r>
            <a:r>
              <a:rPr lang="nl-NL" dirty="0" err="1"/>
              <a:t>the</a:t>
            </a:r>
            <a:r>
              <a:rPr lang="nl-NL" dirty="0"/>
              <a:t> past?) </a:t>
            </a:r>
            <a:r>
              <a:rPr lang="nl-NL" dirty="0" err="1"/>
              <a:t>very</a:t>
            </a:r>
            <a:r>
              <a:rPr lang="nl-NL" dirty="0"/>
              <a:t> </a:t>
            </a:r>
            <a:r>
              <a:rPr lang="nl-NL" dirty="0" err="1"/>
              <a:t>not</a:t>
            </a:r>
            <a:r>
              <a:rPr lang="nl-NL" dirty="0"/>
              <a:t> agile: </a:t>
            </a:r>
          </a:p>
          <a:p>
            <a:pPr lvl="1"/>
            <a:r>
              <a:rPr lang="nl-NL" dirty="0"/>
              <a:t>running </a:t>
            </a:r>
            <a:r>
              <a:rPr lang="nl-NL" dirty="0" err="1"/>
              <a:t>instances</a:t>
            </a:r>
            <a:r>
              <a:rPr lang="nl-NL" dirty="0"/>
              <a:t>, </a:t>
            </a:r>
            <a:r>
              <a:rPr lang="nl-NL" dirty="0" err="1"/>
              <a:t>changing</a:t>
            </a:r>
            <a:r>
              <a:rPr lang="nl-NL" dirty="0"/>
              <a:t> data </a:t>
            </a:r>
            <a:r>
              <a:rPr lang="nl-NL" dirty="0" err="1"/>
              <a:t>structure</a:t>
            </a:r>
            <a:r>
              <a:rPr lang="nl-NL" dirty="0"/>
              <a:t> &amp; workflow </a:t>
            </a:r>
            <a:r>
              <a:rPr lang="nl-NL" dirty="0" err="1"/>
              <a:t>definitions</a:t>
            </a:r>
            <a:endParaRPr lang="nl-NL" dirty="0"/>
          </a:p>
          <a:p>
            <a:pPr lvl="1"/>
            <a:endParaRPr lang="nl-NL" dirty="0"/>
          </a:p>
          <a:p>
            <a:pPr lvl="1"/>
            <a:endParaRPr lang="nl-NL" dirty="0"/>
          </a:p>
          <a:p>
            <a:r>
              <a:rPr lang="nl-NL" dirty="0" err="1"/>
              <a:t>Several</a:t>
            </a:r>
            <a:r>
              <a:rPr lang="nl-NL" dirty="0"/>
              <a:t> </a:t>
            </a:r>
            <a:r>
              <a:rPr lang="nl-NL" dirty="0" err="1"/>
              <a:t>products</a:t>
            </a:r>
            <a:r>
              <a:rPr lang="nl-NL" dirty="0"/>
              <a:t> </a:t>
            </a:r>
            <a:r>
              <a:rPr lang="nl-NL" dirty="0" err="1"/>
              <a:t>provide</a:t>
            </a:r>
            <a:r>
              <a:rPr lang="nl-NL" dirty="0"/>
              <a:t>(d) </a:t>
            </a:r>
            <a:r>
              <a:rPr lang="nl-NL" dirty="0" err="1"/>
              <a:t>this</a:t>
            </a:r>
            <a:r>
              <a:rPr lang="nl-NL" dirty="0"/>
              <a:t> </a:t>
            </a:r>
            <a:r>
              <a:rPr lang="nl-NL" dirty="0" err="1"/>
              <a:t>capability</a:t>
            </a:r>
            <a:r>
              <a:rPr lang="nl-NL" dirty="0"/>
              <a:t> – </a:t>
            </a:r>
            <a:r>
              <a:rPr lang="nl-NL" dirty="0" err="1"/>
              <a:t>and</a:t>
            </a:r>
            <a:r>
              <a:rPr lang="nl-NL" dirty="0"/>
              <a:t> have </a:t>
            </a:r>
            <a:r>
              <a:rPr lang="nl-NL" dirty="0" err="1"/>
              <a:t>sometimes</a:t>
            </a:r>
            <a:r>
              <a:rPr lang="nl-NL" dirty="0"/>
              <a:t> made life hard </a:t>
            </a:r>
            <a:r>
              <a:rPr lang="nl-NL" dirty="0" err="1"/>
              <a:t>and</a:t>
            </a:r>
            <a:r>
              <a:rPr lang="nl-NL" dirty="0"/>
              <a:t> </a:t>
            </a:r>
            <a:r>
              <a:rPr lang="nl-NL" dirty="0" err="1"/>
              <a:t>given</a:t>
            </a:r>
            <a:r>
              <a:rPr lang="nl-NL" dirty="0"/>
              <a:t> workflow </a:t>
            </a:r>
            <a:r>
              <a:rPr lang="nl-NL" dirty="0" err="1"/>
              <a:t>orchestration</a:t>
            </a:r>
            <a:r>
              <a:rPr lang="nl-NL" dirty="0"/>
              <a:t> a bad name</a:t>
            </a:r>
          </a:p>
          <a:p>
            <a:pPr lvl="1"/>
            <a:r>
              <a:rPr lang="nl-NL" sz="1400" dirty="0"/>
              <a:t>Oracle BPM Suite, </a:t>
            </a:r>
            <a:r>
              <a:rPr lang="nl-NL" sz="1400" dirty="0" err="1"/>
              <a:t>Camunda</a:t>
            </a:r>
            <a:r>
              <a:rPr lang="nl-NL" sz="1400" dirty="0"/>
              <a:t>, </a:t>
            </a:r>
            <a:r>
              <a:rPr lang="nl-NL" sz="1400" dirty="0" err="1"/>
              <a:t>jBPM</a:t>
            </a:r>
            <a:r>
              <a:rPr lang="nl-NL" sz="1400" dirty="0"/>
              <a:t>, </a:t>
            </a:r>
            <a:r>
              <a:rPr lang="nl-NL" sz="1400" dirty="0" err="1"/>
              <a:t>Activiti</a:t>
            </a:r>
            <a:r>
              <a:rPr lang="nl-NL" sz="1400" dirty="0"/>
              <a:t>, </a:t>
            </a:r>
            <a:r>
              <a:rPr lang="nl-NL" sz="1400" dirty="0" err="1"/>
              <a:t>Pega</a:t>
            </a:r>
            <a:r>
              <a:rPr lang="nl-NL" sz="1400" dirty="0"/>
              <a:t> Systems, </a:t>
            </a:r>
            <a:r>
              <a:rPr lang="nl-NL" sz="1400" dirty="0" err="1"/>
              <a:t>Tallyfy</a:t>
            </a:r>
            <a:r>
              <a:rPr lang="nl-NL" sz="1400" dirty="0"/>
              <a:t>, </a:t>
            </a:r>
            <a:r>
              <a:rPr lang="nl-NL" sz="1400" dirty="0" err="1"/>
              <a:t>Bizagi</a:t>
            </a:r>
            <a:r>
              <a:rPr lang="nl-NL" sz="1400" dirty="0"/>
              <a:t>, Oracle Integration Cloud (PCS), IBM Business </a:t>
            </a:r>
            <a:r>
              <a:rPr lang="nl-NL" sz="1400" dirty="0" err="1"/>
              <a:t>Process</a:t>
            </a:r>
            <a:r>
              <a:rPr lang="nl-NL" sz="1400" dirty="0"/>
              <a:t> Manager, Red Hat </a:t>
            </a:r>
            <a:r>
              <a:rPr lang="nl-NL" sz="1400" dirty="0" err="1"/>
              <a:t>Process</a:t>
            </a:r>
            <a:r>
              <a:rPr lang="nl-NL" sz="1400" dirty="0"/>
              <a:t> Automation Manager  </a:t>
            </a:r>
          </a:p>
          <a:p>
            <a:endParaRPr lang="en-NL" dirty="0"/>
          </a:p>
        </p:txBody>
      </p:sp>
      <p:sp>
        <p:nvSpPr>
          <p:cNvPr id="4" name="Footer Placeholder 3">
            <a:extLst>
              <a:ext uri="{FF2B5EF4-FFF2-40B4-BE49-F238E27FC236}">
                <a16:creationId xmlns:a16="http://schemas.microsoft.com/office/drawing/2014/main" id="{AE474397-DCD8-4678-90D6-287BEA0B748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0612265-A2B3-49E4-AC06-8B13B1117155}"/>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5">
            <a:extLst>
              <a:ext uri="{FF2B5EF4-FFF2-40B4-BE49-F238E27FC236}">
                <a16:creationId xmlns:a16="http://schemas.microsoft.com/office/drawing/2014/main" id="{9E3DD41C-F0BE-0D4B-AA3B-280379F61D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985" y="161227"/>
            <a:ext cx="1941586" cy="1092142"/>
          </a:xfrm>
          <a:prstGeom prst="rect">
            <a:avLst/>
          </a:prstGeom>
        </p:spPr>
      </p:pic>
      <p:pic>
        <p:nvPicPr>
          <p:cNvPr id="9218" name="Picture 2" descr="Image result for omniscient">
            <a:extLst>
              <a:ext uri="{FF2B5EF4-FFF2-40B4-BE49-F238E27FC236}">
                <a16:creationId xmlns:a16="http://schemas.microsoft.com/office/drawing/2014/main" id="{3DE3781F-3ADC-4148-8489-71DCED8D8E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286" y="2090053"/>
            <a:ext cx="678446" cy="48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220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0B9E8-323C-499A-925F-AEE8A37D6C38}"/>
              </a:ext>
            </a:extLst>
          </p:cNvPr>
          <p:cNvSpPr>
            <a:spLocks noGrp="1"/>
          </p:cNvSpPr>
          <p:nvPr>
            <p:ph type="title"/>
          </p:nvPr>
        </p:nvSpPr>
        <p:spPr/>
        <p:txBody>
          <a:bodyPr/>
          <a:lstStyle/>
          <a:p>
            <a:r>
              <a:rPr lang="nl-NL" dirty="0" err="1"/>
              <a:t>Choreography</a:t>
            </a:r>
            <a:endParaRPr lang="en-NL" dirty="0"/>
          </a:p>
        </p:txBody>
      </p:sp>
      <p:sp>
        <p:nvSpPr>
          <p:cNvPr id="3" name="Content Placeholder 2">
            <a:extLst>
              <a:ext uri="{FF2B5EF4-FFF2-40B4-BE49-F238E27FC236}">
                <a16:creationId xmlns:a16="http://schemas.microsoft.com/office/drawing/2014/main" id="{F10E1248-A998-4137-BF72-45FEBC189302}"/>
              </a:ext>
            </a:extLst>
          </p:cNvPr>
          <p:cNvSpPr>
            <a:spLocks noGrp="1"/>
          </p:cNvSpPr>
          <p:nvPr>
            <p:ph idx="1"/>
          </p:nvPr>
        </p:nvSpPr>
        <p:spPr>
          <a:xfrm>
            <a:off x="720003" y="813600"/>
            <a:ext cx="6623999" cy="3780000"/>
          </a:xfrm>
        </p:spPr>
        <p:txBody>
          <a:bodyPr/>
          <a:lstStyle/>
          <a:p>
            <a:r>
              <a:rPr lang="nl-NL" dirty="0"/>
              <a:t>No </a:t>
            </a:r>
            <a:r>
              <a:rPr lang="nl-NL" dirty="0" err="1"/>
              <a:t>one</a:t>
            </a:r>
            <a:r>
              <a:rPr lang="nl-NL" dirty="0"/>
              <a:t> is </a:t>
            </a:r>
            <a:r>
              <a:rPr lang="nl-NL" dirty="0" err="1"/>
              <a:t>owner</a:t>
            </a:r>
            <a:r>
              <a:rPr lang="nl-NL" dirty="0"/>
              <a:t> of </a:t>
            </a:r>
            <a:r>
              <a:rPr lang="nl-NL" dirty="0" err="1"/>
              <a:t>the</a:t>
            </a:r>
            <a:r>
              <a:rPr lang="nl-NL" dirty="0"/>
              <a:t> workflow </a:t>
            </a:r>
            <a:r>
              <a:rPr lang="nl-NL" dirty="0" err="1"/>
              <a:t>instance</a:t>
            </a:r>
            <a:endParaRPr lang="nl-NL" dirty="0"/>
          </a:p>
          <a:p>
            <a:r>
              <a:rPr lang="nl-NL" dirty="0"/>
              <a:t>Full </a:t>
            </a:r>
            <a:r>
              <a:rPr lang="nl-NL" dirty="0" err="1"/>
              <a:t>independence</a:t>
            </a:r>
            <a:r>
              <a:rPr lang="nl-NL" dirty="0"/>
              <a:t> </a:t>
            </a:r>
            <a:r>
              <a:rPr lang="nl-NL" dirty="0" err="1"/>
              <a:t>between</a:t>
            </a:r>
            <a:r>
              <a:rPr lang="nl-NL" dirty="0"/>
              <a:t> </a:t>
            </a:r>
            <a:r>
              <a:rPr lang="nl-NL" dirty="0" err="1"/>
              <a:t>all</a:t>
            </a:r>
            <a:r>
              <a:rPr lang="nl-NL" dirty="0"/>
              <a:t> actors</a:t>
            </a:r>
          </a:p>
          <a:p>
            <a:r>
              <a:rPr lang="nl-NL" dirty="0"/>
              <a:t>Microservices </a:t>
            </a:r>
            <a:r>
              <a:rPr lang="nl-NL" dirty="0" err="1"/>
              <a:t>know</a:t>
            </a:r>
            <a:r>
              <a:rPr lang="nl-NL" dirty="0"/>
              <a:t> </a:t>
            </a:r>
            <a:r>
              <a:rPr lang="nl-NL" dirty="0" err="1"/>
              <a:t>nothing</a:t>
            </a:r>
            <a:r>
              <a:rPr lang="nl-NL" dirty="0"/>
              <a:t> </a:t>
            </a:r>
            <a:r>
              <a:rPr lang="nl-NL" dirty="0" err="1"/>
              <a:t>about</a:t>
            </a:r>
            <a:r>
              <a:rPr lang="nl-NL" dirty="0"/>
              <a:t> </a:t>
            </a:r>
            <a:r>
              <a:rPr lang="nl-NL" dirty="0" err="1"/>
              <a:t>each</a:t>
            </a:r>
            <a:r>
              <a:rPr lang="nl-NL" dirty="0"/>
              <a:t> </a:t>
            </a:r>
            <a:r>
              <a:rPr lang="nl-NL" dirty="0" err="1"/>
              <a:t>other</a:t>
            </a:r>
            <a:endParaRPr lang="nl-NL" dirty="0"/>
          </a:p>
          <a:p>
            <a:pPr lvl="1"/>
            <a:r>
              <a:rPr lang="nl-NL" dirty="0"/>
              <a:t>Events trigger </a:t>
            </a:r>
            <a:r>
              <a:rPr lang="nl-NL" dirty="0" err="1"/>
              <a:t>them</a:t>
            </a:r>
            <a:r>
              <a:rPr lang="nl-NL" dirty="0"/>
              <a:t> </a:t>
            </a:r>
            <a:r>
              <a:rPr lang="nl-NL" dirty="0" err="1"/>
              <a:t>into</a:t>
            </a:r>
            <a:r>
              <a:rPr lang="nl-NL" dirty="0"/>
              <a:t> action</a:t>
            </a:r>
          </a:p>
          <a:p>
            <a:pPr lvl="1"/>
            <a:r>
              <a:rPr lang="nl-NL" dirty="0" err="1"/>
              <a:t>Their</a:t>
            </a:r>
            <a:r>
              <a:rPr lang="nl-NL" dirty="0"/>
              <a:t> end state is </a:t>
            </a:r>
            <a:r>
              <a:rPr lang="nl-NL" dirty="0" err="1"/>
              <a:t>published</a:t>
            </a:r>
            <a:r>
              <a:rPr lang="nl-NL" dirty="0"/>
              <a:t> </a:t>
            </a:r>
            <a:r>
              <a:rPr lang="nl-NL" dirty="0" err="1"/>
              <a:t>through</a:t>
            </a:r>
            <a:r>
              <a:rPr lang="nl-NL" dirty="0"/>
              <a:t> </a:t>
            </a:r>
            <a:r>
              <a:rPr lang="nl-NL" dirty="0" err="1"/>
              <a:t>an</a:t>
            </a:r>
            <a:r>
              <a:rPr lang="nl-NL" dirty="0"/>
              <a:t> event</a:t>
            </a:r>
          </a:p>
          <a:p>
            <a:endParaRPr lang="nl-NL" dirty="0"/>
          </a:p>
          <a:p>
            <a:r>
              <a:rPr lang="nl-NL" dirty="0"/>
              <a:t>The workflow does </a:t>
            </a:r>
            <a:r>
              <a:rPr lang="nl-NL" dirty="0" err="1"/>
              <a:t>not</a:t>
            </a:r>
            <a:r>
              <a:rPr lang="nl-NL" dirty="0"/>
              <a:t> </a:t>
            </a:r>
            <a:r>
              <a:rPr lang="nl-NL" dirty="0" err="1"/>
              <a:t>explicitly</a:t>
            </a:r>
            <a:r>
              <a:rPr lang="nl-NL" dirty="0"/>
              <a:t> </a:t>
            </a:r>
            <a:r>
              <a:rPr lang="nl-NL" dirty="0" err="1"/>
              <a:t>exist</a:t>
            </a:r>
            <a:endParaRPr lang="nl-NL" dirty="0"/>
          </a:p>
          <a:p>
            <a:pPr lvl="1"/>
            <a:r>
              <a:rPr lang="nl-NL" dirty="0" err="1"/>
              <a:t>Arises</a:t>
            </a:r>
            <a:r>
              <a:rPr lang="nl-NL" dirty="0"/>
              <a:t> as </a:t>
            </a:r>
            <a:r>
              <a:rPr lang="nl-NL" dirty="0" err="1"/>
              <a:t>sequence</a:t>
            </a:r>
            <a:r>
              <a:rPr lang="nl-NL" dirty="0"/>
              <a:t> of independent microservice actions</a:t>
            </a:r>
          </a:p>
          <a:p>
            <a:pPr lvl="1"/>
            <a:r>
              <a:rPr lang="nl-NL" dirty="0"/>
              <a:t>Microservice </a:t>
            </a:r>
            <a:r>
              <a:rPr lang="nl-NL" dirty="0" err="1"/>
              <a:t>need</a:t>
            </a:r>
            <a:r>
              <a:rPr lang="nl-NL" dirty="0"/>
              <a:t> </a:t>
            </a:r>
            <a:r>
              <a:rPr lang="nl-NL" dirty="0" err="1"/>
              <a:t>to</a:t>
            </a:r>
            <a:r>
              <a:rPr lang="nl-NL" dirty="0"/>
              <a:t> </a:t>
            </a:r>
            <a:r>
              <a:rPr lang="nl-NL" dirty="0" err="1"/>
              <a:t>know</a:t>
            </a:r>
            <a:r>
              <a:rPr lang="nl-NL" dirty="0"/>
              <a:t> </a:t>
            </a:r>
            <a:r>
              <a:rPr lang="nl-NL" dirty="0" err="1"/>
              <a:t>about</a:t>
            </a:r>
            <a:r>
              <a:rPr lang="nl-NL" dirty="0"/>
              <a:t> </a:t>
            </a:r>
            <a:r>
              <a:rPr lang="nl-NL" dirty="0" err="1"/>
              <a:t>the</a:t>
            </a:r>
            <a:r>
              <a:rPr lang="nl-NL" dirty="0"/>
              <a:t> event </a:t>
            </a:r>
            <a:r>
              <a:rPr lang="nl-NL" dirty="0" err="1"/>
              <a:t>that</a:t>
            </a:r>
            <a:r>
              <a:rPr lang="nl-NL" dirty="0"/>
              <a:t> </a:t>
            </a:r>
            <a:r>
              <a:rPr lang="nl-NL" dirty="0" err="1"/>
              <a:t>should</a:t>
            </a:r>
            <a:r>
              <a:rPr lang="nl-NL" dirty="0"/>
              <a:t> trigger </a:t>
            </a:r>
            <a:r>
              <a:rPr lang="nl-NL" dirty="0" err="1"/>
              <a:t>them</a:t>
            </a:r>
            <a:endParaRPr lang="nl-NL" dirty="0"/>
          </a:p>
          <a:p>
            <a:r>
              <a:rPr lang="nl-NL" dirty="0" err="1"/>
              <a:t>Highly</a:t>
            </a:r>
            <a:r>
              <a:rPr lang="nl-NL" dirty="0"/>
              <a:t> </a:t>
            </a:r>
            <a:r>
              <a:rPr lang="nl-NL" dirty="0" err="1"/>
              <a:t>flexible</a:t>
            </a:r>
            <a:endParaRPr lang="nl-NL" dirty="0"/>
          </a:p>
          <a:p>
            <a:pPr lvl="1"/>
            <a:r>
              <a:rPr lang="nl-NL" dirty="0"/>
              <a:t>As long as actors are </a:t>
            </a:r>
            <a:r>
              <a:rPr lang="nl-NL" dirty="0" err="1"/>
              <a:t>acting</a:t>
            </a:r>
            <a:r>
              <a:rPr lang="nl-NL" dirty="0"/>
              <a:t> on events – </a:t>
            </a:r>
            <a:r>
              <a:rPr lang="nl-NL" dirty="0" err="1"/>
              <a:t>they</a:t>
            </a:r>
            <a:r>
              <a:rPr lang="nl-NL" dirty="0"/>
              <a:t> </a:t>
            </a:r>
            <a:r>
              <a:rPr lang="nl-NL" dirty="0" err="1"/>
              <a:t>can</a:t>
            </a:r>
            <a:r>
              <a:rPr lang="nl-NL" dirty="0"/>
              <a:t> </a:t>
            </a:r>
            <a:r>
              <a:rPr lang="nl-NL" dirty="0" err="1"/>
              <a:t>be</a:t>
            </a:r>
            <a:r>
              <a:rPr lang="nl-NL" dirty="0"/>
              <a:t> </a:t>
            </a:r>
            <a:r>
              <a:rPr lang="nl-NL" dirty="0" err="1"/>
              <a:t>anywhere</a:t>
            </a:r>
            <a:r>
              <a:rPr lang="nl-NL" dirty="0"/>
              <a:t>, </a:t>
            </a:r>
            <a:r>
              <a:rPr lang="nl-NL" dirty="0" err="1"/>
              <a:t>scaled</a:t>
            </a:r>
            <a:r>
              <a:rPr lang="nl-NL" dirty="0"/>
              <a:t> in </a:t>
            </a:r>
            <a:r>
              <a:rPr lang="nl-NL" dirty="0" err="1"/>
              <a:t>anyway</a:t>
            </a:r>
            <a:r>
              <a:rPr lang="nl-NL" dirty="0"/>
              <a:t>, </a:t>
            </a:r>
            <a:r>
              <a:rPr lang="nl-NL" dirty="0" err="1"/>
              <a:t>doing</a:t>
            </a:r>
            <a:r>
              <a:rPr lang="nl-NL" dirty="0"/>
              <a:t> </a:t>
            </a:r>
            <a:r>
              <a:rPr lang="nl-NL" dirty="0" err="1"/>
              <a:t>anything</a:t>
            </a:r>
            <a:r>
              <a:rPr lang="nl-NL" dirty="0"/>
              <a:t> </a:t>
            </a:r>
            <a:r>
              <a:rPr lang="nl-NL" dirty="0" err="1"/>
              <a:t>and</a:t>
            </a:r>
            <a:r>
              <a:rPr lang="nl-NL" dirty="0"/>
              <a:t> </a:t>
            </a:r>
            <a:r>
              <a:rPr lang="nl-NL" dirty="0" err="1"/>
              <a:t>be</a:t>
            </a:r>
            <a:r>
              <a:rPr lang="nl-NL" dirty="0"/>
              <a:t> </a:t>
            </a:r>
            <a:r>
              <a:rPr lang="nl-NL" dirty="0" err="1"/>
              <a:t>implemented</a:t>
            </a:r>
            <a:r>
              <a:rPr lang="nl-NL" dirty="0"/>
              <a:t> in </a:t>
            </a:r>
            <a:r>
              <a:rPr lang="nl-NL" dirty="0" err="1"/>
              <a:t>any</a:t>
            </a:r>
            <a:r>
              <a:rPr lang="nl-NL" dirty="0"/>
              <a:t> </a:t>
            </a:r>
            <a:r>
              <a:rPr lang="nl-NL" dirty="0" err="1"/>
              <a:t>technology</a:t>
            </a:r>
            <a:endParaRPr lang="nl-NL" dirty="0"/>
          </a:p>
        </p:txBody>
      </p:sp>
      <p:sp>
        <p:nvSpPr>
          <p:cNvPr id="4" name="Footer Placeholder 3">
            <a:extLst>
              <a:ext uri="{FF2B5EF4-FFF2-40B4-BE49-F238E27FC236}">
                <a16:creationId xmlns:a16="http://schemas.microsoft.com/office/drawing/2014/main" id="{6AFD350D-921D-4B1D-87F4-4B602CF6BAD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EA7906A-BB71-4147-9374-A5C2585F2ECD}"/>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2050" name="Picture 2" descr="Image result for dancing blindfolds">
            <a:extLst>
              <a:ext uri="{FF2B5EF4-FFF2-40B4-BE49-F238E27FC236}">
                <a16:creationId xmlns:a16="http://schemas.microsoft.com/office/drawing/2014/main" id="{BD30AD94-72EF-4313-A7C9-E2D0BD337A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107" y="163748"/>
            <a:ext cx="3752418" cy="1360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027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9" name="Picture 8">
            <a:extLst>
              <a:ext uri="{FF2B5EF4-FFF2-40B4-BE49-F238E27FC236}">
                <a16:creationId xmlns:a16="http://schemas.microsoft.com/office/drawing/2014/main" id="{8A5133A8-0D6D-43A4-A14E-000481E88709}"/>
              </a:ext>
            </a:extLst>
          </p:cNvPr>
          <p:cNvPicPr>
            <a:picLocks noChangeAspect="1"/>
          </p:cNvPicPr>
          <p:nvPr/>
        </p:nvPicPr>
        <p:blipFill>
          <a:blip r:embed="rId5"/>
          <a:stretch>
            <a:fillRect/>
          </a:stretch>
        </p:blipFill>
        <p:spPr>
          <a:xfrm>
            <a:off x="6704431" y="1103922"/>
            <a:ext cx="2153541" cy="1943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4DC025-26E5-43EC-AD29-5E5891B0BECD}"/>
              </a:ext>
            </a:extLst>
          </p:cNvPr>
          <p:cNvSpPr>
            <a:spLocks noGrp="1"/>
          </p:cNvSpPr>
          <p:nvPr>
            <p:ph type="title"/>
          </p:nvPr>
        </p:nvSpPr>
        <p:spPr/>
        <p:txBody>
          <a:bodyPr/>
          <a:lstStyle/>
          <a:p>
            <a:r>
              <a:rPr lang="nl-NL" dirty="0" err="1"/>
              <a:t>Example</a:t>
            </a:r>
            <a:r>
              <a:rPr lang="nl-NL" dirty="0"/>
              <a:t> of </a:t>
            </a:r>
            <a:r>
              <a:rPr lang="nl-NL" dirty="0" err="1"/>
              <a:t>Choreography</a:t>
            </a:r>
            <a:r>
              <a:rPr lang="nl-NL" dirty="0"/>
              <a:t> – </a:t>
            </a:r>
            <a:r>
              <a:rPr lang="nl-NL" dirty="0" err="1"/>
              <a:t>Flowing</a:t>
            </a:r>
            <a:r>
              <a:rPr lang="nl-NL" dirty="0"/>
              <a:t> Retail – </a:t>
            </a:r>
            <a:r>
              <a:rPr lang="nl-NL" dirty="0" err="1"/>
              <a:t>Process</a:t>
            </a:r>
            <a:r>
              <a:rPr lang="nl-NL" dirty="0"/>
              <a:t> Order</a:t>
            </a:r>
            <a:endParaRPr lang="en-NL" dirty="0"/>
          </a:p>
        </p:txBody>
      </p:sp>
      <p:sp>
        <p:nvSpPr>
          <p:cNvPr id="4" name="Footer Placeholder 3">
            <a:extLst>
              <a:ext uri="{FF2B5EF4-FFF2-40B4-BE49-F238E27FC236}">
                <a16:creationId xmlns:a16="http://schemas.microsoft.com/office/drawing/2014/main" id="{EBA07133-5B19-4F57-928D-444BBEF8DF7B}"/>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4531109-57FF-41CC-991C-7A6C11BF9397}"/>
              </a:ext>
            </a:extLst>
          </p:cNvPr>
          <p:cNvSpPr>
            <a:spLocks noGrp="1"/>
          </p:cNvSpPr>
          <p:nvPr>
            <p:ph type="sldNum" sz="quarter" idx="12"/>
          </p:nvPr>
        </p:nvSpPr>
        <p:spPr/>
        <p:txBody>
          <a:bodyPr/>
          <a:lstStyle/>
          <a:p>
            <a:fld id="{14F1411D-0280-154F-AEAC-4C20B7AA46B2}" type="slidenum">
              <a:rPr lang="nl-NL" smtClean="0"/>
              <a:t>20</a:t>
            </a:fld>
            <a:endParaRPr lang="nl-NL"/>
          </a:p>
        </p:txBody>
      </p:sp>
      <p:sp>
        <p:nvSpPr>
          <p:cNvPr id="6" name="TextBox 5">
            <a:extLst>
              <a:ext uri="{FF2B5EF4-FFF2-40B4-BE49-F238E27FC236}">
                <a16:creationId xmlns:a16="http://schemas.microsoft.com/office/drawing/2014/main" id="{061E90C4-996E-4F66-9C40-60BFD820D487}"/>
              </a:ext>
            </a:extLst>
          </p:cNvPr>
          <p:cNvSpPr txBox="1"/>
          <p:nvPr/>
        </p:nvSpPr>
        <p:spPr>
          <a:xfrm>
            <a:off x="464432" y="4785162"/>
            <a:ext cx="4616200" cy="184666"/>
          </a:xfrm>
          <a:prstGeom prst="rect">
            <a:avLst/>
          </a:prstGeom>
          <a:noFill/>
        </p:spPr>
        <p:txBody>
          <a:bodyPr wrap="none" lIns="0" tIns="0" rIns="0" bIns="0" rtlCol="0">
            <a:spAutoFit/>
          </a:bodyPr>
          <a:lstStyle/>
          <a:p>
            <a:r>
              <a:rPr lang="nl-NL" sz="1200" i="1" dirty="0"/>
              <a:t>Source: Bernd </a:t>
            </a:r>
            <a:r>
              <a:rPr lang="nl-NL" sz="1200" i="1" dirty="0" err="1"/>
              <a:t>Rücker</a:t>
            </a:r>
            <a:r>
              <a:rPr lang="nl-NL" sz="1200" i="1" dirty="0"/>
              <a:t>, https://github.com/berndruecker/flowing-retail</a:t>
            </a:r>
            <a:endParaRPr lang="en-NL" sz="1200" i="1" dirty="0" err="1"/>
          </a:p>
        </p:txBody>
      </p:sp>
      <p:pic>
        <p:nvPicPr>
          <p:cNvPr id="4098" name="Picture 2" descr="Bernd RÃ¼cker">
            <a:extLst>
              <a:ext uri="{FF2B5EF4-FFF2-40B4-BE49-F238E27FC236}">
                <a16:creationId xmlns:a16="http://schemas.microsoft.com/office/drawing/2014/main" id="{5D96CF6D-3295-45A8-9179-D340FABA49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9052" y="4389317"/>
            <a:ext cx="507567" cy="503506"/>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2C">
            <a:extLst>
              <a:ext uri="{FF2B5EF4-FFF2-40B4-BE49-F238E27FC236}">
                <a16:creationId xmlns:a16="http://schemas.microsoft.com/office/drawing/2014/main" id="{B2C9CFA2-76BD-4C66-8898-2EBACDABE13C}"/>
              </a:ext>
            </a:extLst>
          </p:cNvPr>
          <p:cNvPicPr>
            <a:picLocks noChangeAspect="1"/>
          </p:cNvPicPr>
          <p:nvPr/>
        </p:nvPicPr>
        <p:blipFill>
          <a:blip r:embed="rId3"/>
          <a:stretch>
            <a:fillRect/>
          </a:stretch>
        </p:blipFill>
        <p:spPr>
          <a:xfrm>
            <a:off x="360137" y="1491717"/>
            <a:ext cx="8533968" cy="1658731"/>
          </a:xfrm>
          <a:prstGeom prst="rect">
            <a:avLst/>
          </a:prstGeom>
        </p:spPr>
      </p:pic>
      <p:sp>
        <p:nvSpPr>
          <p:cNvPr id="11" name="Rectangle: Rounded Corners 10">
            <a:extLst>
              <a:ext uri="{FF2B5EF4-FFF2-40B4-BE49-F238E27FC236}">
                <a16:creationId xmlns:a16="http://schemas.microsoft.com/office/drawing/2014/main" id="{3BB2D1E9-BAE8-4939-B4A6-3245EEA3139E}"/>
              </a:ext>
            </a:extLst>
          </p:cNvPr>
          <p:cNvSpPr/>
          <p:nvPr/>
        </p:nvSpPr>
        <p:spPr>
          <a:xfrm>
            <a:off x="6557301" y="3452624"/>
            <a:ext cx="1041168" cy="47808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Shipment</a:t>
            </a:r>
            <a:endParaRPr lang="en-NL" dirty="0"/>
          </a:p>
        </p:txBody>
      </p:sp>
      <p:sp>
        <p:nvSpPr>
          <p:cNvPr id="12" name="Rectangle: Rounded Corners 11">
            <a:extLst>
              <a:ext uri="{FF2B5EF4-FFF2-40B4-BE49-F238E27FC236}">
                <a16:creationId xmlns:a16="http://schemas.microsoft.com/office/drawing/2014/main" id="{343BBA98-0E0C-4920-88B2-78EA28CA6AE9}"/>
              </a:ext>
            </a:extLst>
          </p:cNvPr>
          <p:cNvSpPr/>
          <p:nvPr/>
        </p:nvSpPr>
        <p:spPr>
          <a:xfrm>
            <a:off x="4177516" y="3435808"/>
            <a:ext cx="1041168" cy="478088"/>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Inventory</a:t>
            </a:r>
            <a:endParaRPr lang="en-NL" dirty="0"/>
          </a:p>
        </p:txBody>
      </p:sp>
      <p:sp>
        <p:nvSpPr>
          <p:cNvPr id="13" name="Rectangle: Rounded Corners 12">
            <a:extLst>
              <a:ext uri="{FF2B5EF4-FFF2-40B4-BE49-F238E27FC236}">
                <a16:creationId xmlns:a16="http://schemas.microsoft.com/office/drawing/2014/main" id="{0E348A86-D911-4EBC-8A9D-DDF6CFA4C25D}"/>
              </a:ext>
            </a:extLst>
          </p:cNvPr>
          <p:cNvSpPr/>
          <p:nvPr/>
        </p:nvSpPr>
        <p:spPr>
          <a:xfrm>
            <a:off x="1797731" y="3418992"/>
            <a:ext cx="1041168" cy="4780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Payment</a:t>
            </a:r>
            <a:endParaRPr lang="en-NL" dirty="0"/>
          </a:p>
        </p:txBody>
      </p:sp>
      <p:sp>
        <p:nvSpPr>
          <p:cNvPr id="14" name="Rectangle: Rounded Corners 13">
            <a:extLst>
              <a:ext uri="{FF2B5EF4-FFF2-40B4-BE49-F238E27FC236}">
                <a16:creationId xmlns:a16="http://schemas.microsoft.com/office/drawing/2014/main" id="{F5199043-C294-4213-88C2-14FB784669C0}"/>
              </a:ext>
            </a:extLst>
          </p:cNvPr>
          <p:cNvSpPr/>
          <p:nvPr/>
        </p:nvSpPr>
        <p:spPr>
          <a:xfrm>
            <a:off x="148907" y="1047365"/>
            <a:ext cx="1041168" cy="478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Shop &amp; </a:t>
            </a:r>
            <a:r>
              <a:rPr lang="nl-NL" dirty="0" err="1"/>
              <a:t>Checkout</a:t>
            </a:r>
            <a:endParaRPr lang="en-NL" dirty="0"/>
          </a:p>
        </p:txBody>
      </p:sp>
    </p:spTree>
    <p:extLst>
      <p:ext uri="{BB962C8B-B14F-4D97-AF65-F5344CB8AC3E}">
        <p14:creationId xmlns:p14="http://schemas.microsoft.com/office/powerpoint/2010/main" val="1472314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https://res.infoq.com/articles/events-workflow-management/en/resources/6fig3-1513669723708.png">
            <a:extLst>
              <a:ext uri="{FF2B5EF4-FFF2-40B4-BE49-F238E27FC236}">
                <a16:creationId xmlns:a16="http://schemas.microsoft.com/office/drawing/2014/main" id="{15DB4C8B-242A-4561-87DE-F06287BEE6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632" y="759177"/>
            <a:ext cx="7734948" cy="38030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4DC025-26E5-43EC-AD29-5E5891B0BECD}"/>
              </a:ext>
            </a:extLst>
          </p:cNvPr>
          <p:cNvSpPr>
            <a:spLocks noGrp="1"/>
          </p:cNvSpPr>
          <p:nvPr>
            <p:ph type="title"/>
          </p:nvPr>
        </p:nvSpPr>
        <p:spPr/>
        <p:txBody>
          <a:bodyPr/>
          <a:lstStyle/>
          <a:p>
            <a:r>
              <a:rPr lang="nl-NL" dirty="0" err="1"/>
              <a:t>Example</a:t>
            </a:r>
            <a:r>
              <a:rPr lang="nl-NL" dirty="0"/>
              <a:t> of Event </a:t>
            </a:r>
            <a:r>
              <a:rPr lang="nl-NL" dirty="0" err="1"/>
              <a:t>Driven</a:t>
            </a:r>
            <a:r>
              <a:rPr lang="nl-NL" dirty="0"/>
              <a:t> </a:t>
            </a:r>
            <a:r>
              <a:rPr lang="nl-NL" dirty="0" err="1"/>
              <a:t>Choreography</a:t>
            </a:r>
            <a:r>
              <a:rPr lang="nl-NL" dirty="0"/>
              <a:t> – </a:t>
            </a:r>
            <a:r>
              <a:rPr lang="nl-NL" dirty="0" err="1"/>
              <a:t>Flowing</a:t>
            </a:r>
            <a:r>
              <a:rPr lang="nl-NL" dirty="0"/>
              <a:t> Retail</a:t>
            </a:r>
            <a:endParaRPr lang="en-NL" dirty="0"/>
          </a:p>
        </p:txBody>
      </p:sp>
      <p:sp>
        <p:nvSpPr>
          <p:cNvPr id="4" name="Footer Placeholder 3">
            <a:extLst>
              <a:ext uri="{FF2B5EF4-FFF2-40B4-BE49-F238E27FC236}">
                <a16:creationId xmlns:a16="http://schemas.microsoft.com/office/drawing/2014/main" id="{EBA07133-5B19-4F57-928D-444BBEF8DF7B}"/>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4531109-57FF-41CC-991C-7A6C11BF9397}"/>
              </a:ext>
            </a:extLst>
          </p:cNvPr>
          <p:cNvSpPr>
            <a:spLocks noGrp="1"/>
          </p:cNvSpPr>
          <p:nvPr>
            <p:ph type="sldNum" sz="quarter" idx="12"/>
          </p:nvPr>
        </p:nvSpPr>
        <p:spPr/>
        <p:txBody>
          <a:bodyPr/>
          <a:lstStyle/>
          <a:p>
            <a:fld id="{14F1411D-0280-154F-AEAC-4C20B7AA46B2}" type="slidenum">
              <a:rPr lang="nl-NL" smtClean="0"/>
              <a:t>21</a:t>
            </a:fld>
            <a:endParaRPr lang="nl-NL"/>
          </a:p>
        </p:txBody>
      </p:sp>
      <p:sp>
        <p:nvSpPr>
          <p:cNvPr id="7" name="Lightning Bolt 6">
            <a:extLst>
              <a:ext uri="{FF2B5EF4-FFF2-40B4-BE49-F238E27FC236}">
                <a16:creationId xmlns:a16="http://schemas.microsoft.com/office/drawing/2014/main" id="{875BE39C-5341-4FBC-AE68-A68908B6A994}"/>
              </a:ext>
            </a:extLst>
          </p:cNvPr>
          <p:cNvSpPr/>
          <p:nvPr/>
        </p:nvSpPr>
        <p:spPr>
          <a:xfrm>
            <a:off x="1906172" y="95368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0" name="Lightning Bolt 9">
            <a:extLst>
              <a:ext uri="{FF2B5EF4-FFF2-40B4-BE49-F238E27FC236}">
                <a16:creationId xmlns:a16="http://schemas.microsoft.com/office/drawing/2014/main" id="{A3D8DBDA-68FB-4DB9-B2A8-E3A351FDED31}"/>
              </a:ext>
            </a:extLst>
          </p:cNvPr>
          <p:cNvSpPr/>
          <p:nvPr/>
        </p:nvSpPr>
        <p:spPr>
          <a:xfrm>
            <a:off x="1507586" y="2892684"/>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1" name="Lightning Bolt 10">
            <a:extLst>
              <a:ext uri="{FF2B5EF4-FFF2-40B4-BE49-F238E27FC236}">
                <a16:creationId xmlns:a16="http://schemas.microsoft.com/office/drawing/2014/main" id="{BE087784-5245-4B9E-A0DA-2A8E7AD89667}"/>
              </a:ext>
            </a:extLst>
          </p:cNvPr>
          <p:cNvSpPr/>
          <p:nvPr/>
        </p:nvSpPr>
        <p:spPr>
          <a:xfrm>
            <a:off x="2247436" y="3284235"/>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2" name="Lightning Bolt 11">
            <a:extLst>
              <a:ext uri="{FF2B5EF4-FFF2-40B4-BE49-F238E27FC236}">
                <a16:creationId xmlns:a16="http://schemas.microsoft.com/office/drawing/2014/main" id="{8F713208-3A6D-4342-B753-B569928ABA34}"/>
              </a:ext>
            </a:extLst>
          </p:cNvPr>
          <p:cNvSpPr/>
          <p:nvPr/>
        </p:nvSpPr>
        <p:spPr>
          <a:xfrm>
            <a:off x="3206384" y="3047429"/>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3" name="Lightning Bolt 12">
            <a:extLst>
              <a:ext uri="{FF2B5EF4-FFF2-40B4-BE49-F238E27FC236}">
                <a16:creationId xmlns:a16="http://schemas.microsoft.com/office/drawing/2014/main" id="{E2A8B1F9-0863-420C-AE94-943673B89B42}"/>
              </a:ext>
            </a:extLst>
          </p:cNvPr>
          <p:cNvSpPr/>
          <p:nvPr/>
        </p:nvSpPr>
        <p:spPr>
          <a:xfrm>
            <a:off x="1507585" y="372743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4" name="Lightning Bolt 13">
            <a:extLst>
              <a:ext uri="{FF2B5EF4-FFF2-40B4-BE49-F238E27FC236}">
                <a16:creationId xmlns:a16="http://schemas.microsoft.com/office/drawing/2014/main" id="{45AD23F4-9E08-44B0-974B-D9284057792C}"/>
              </a:ext>
            </a:extLst>
          </p:cNvPr>
          <p:cNvSpPr/>
          <p:nvPr/>
        </p:nvSpPr>
        <p:spPr>
          <a:xfrm>
            <a:off x="2593139" y="3882182"/>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Lightning Bolt 14">
            <a:extLst>
              <a:ext uri="{FF2B5EF4-FFF2-40B4-BE49-F238E27FC236}">
                <a16:creationId xmlns:a16="http://schemas.microsoft.com/office/drawing/2014/main" id="{BDD342DF-4D8C-410C-BEE4-D9904245E7DB}"/>
              </a:ext>
            </a:extLst>
          </p:cNvPr>
          <p:cNvSpPr/>
          <p:nvPr/>
        </p:nvSpPr>
        <p:spPr>
          <a:xfrm>
            <a:off x="4756985" y="3356918"/>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6" name="Snagit_SNG82C">
            <a:extLst>
              <a:ext uri="{FF2B5EF4-FFF2-40B4-BE49-F238E27FC236}">
                <a16:creationId xmlns:a16="http://schemas.microsoft.com/office/drawing/2014/main" id="{F40D0162-55A1-4114-BF6A-147F2EF4A1DC}"/>
              </a:ext>
            </a:extLst>
          </p:cNvPr>
          <p:cNvPicPr>
            <a:picLocks noChangeAspect="1"/>
          </p:cNvPicPr>
          <p:nvPr/>
        </p:nvPicPr>
        <p:blipFill>
          <a:blip r:embed="rId3"/>
          <a:stretch>
            <a:fillRect/>
          </a:stretch>
        </p:blipFill>
        <p:spPr>
          <a:xfrm>
            <a:off x="1074420" y="2164532"/>
            <a:ext cx="3115306" cy="605516"/>
          </a:xfrm>
          <a:prstGeom prst="rect">
            <a:avLst/>
          </a:prstGeom>
        </p:spPr>
      </p:pic>
      <p:sp>
        <p:nvSpPr>
          <p:cNvPr id="8" name="Rectangle 7">
            <a:extLst>
              <a:ext uri="{FF2B5EF4-FFF2-40B4-BE49-F238E27FC236}">
                <a16:creationId xmlns:a16="http://schemas.microsoft.com/office/drawing/2014/main" id="{F9DB8667-2AB9-4C8B-A2FF-6CD6C42EA91A}"/>
              </a:ext>
            </a:extLst>
          </p:cNvPr>
          <p:cNvSpPr/>
          <p:nvPr/>
        </p:nvSpPr>
        <p:spPr>
          <a:xfrm>
            <a:off x="4241409" y="2571750"/>
            <a:ext cx="822960" cy="47567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a:solidFill>
                  <a:schemeClr val="tx1"/>
                </a:solidFill>
                <a:latin typeface="MV Boli" panose="02000500030200090000" pitchFamily="2" charset="0"/>
                <a:cs typeface="MV Boli" panose="02000500030200090000" pitchFamily="2" charset="0"/>
              </a:rPr>
              <a:t>Order Completed</a:t>
            </a:r>
            <a:endParaRPr lang="en-NL" sz="1000" b="1" dirty="0">
              <a:solidFill>
                <a:schemeClr val="tx1"/>
              </a:solidFill>
              <a:latin typeface="MV Boli" panose="02000500030200090000" pitchFamily="2" charset="0"/>
              <a:cs typeface="MV Boli" panose="02000500030200090000" pitchFamily="2" charset="0"/>
            </a:endParaRPr>
          </a:p>
        </p:txBody>
      </p:sp>
      <p:sp>
        <p:nvSpPr>
          <p:cNvPr id="18" name="Lightning Bolt 17">
            <a:extLst>
              <a:ext uri="{FF2B5EF4-FFF2-40B4-BE49-F238E27FC236}">
                <a16:creationId xmlns:a16="http://schemas.microsoft.com/office/drawing/2014/main" id="{4DFC4779-A3E5-409C-814E-FFD8E8AD3B62}"/>
              </a:ext>
            </a:extLst>
          </p:cNvPr>
          <p:cNvSpPr/>
          <p:nvPr/>
        </p:nvSpPr>
        <p:spPr>
          <a:xfrm>
            <a:off x="4824006" y="2417005"/>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4139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4A4EA-F753-49B9-85E9-833D9440BCF3}"/>
              </a:ext>
            </a:extLst>
          </p:cNvPr>
          <p:cNvSpPr>
            <a:spLocks noGrp="1"/>
          </p:cNvSpPr>
          <p:nvPr>
            <p:ph type="title"/>
          </p:nvPr>
        </p:nvSpPr>
        <p:spPr/>
        <p:txBody>
          <a:bodyPr/>
          <a:lstStyle/>
          <a:p>
            <a:r>
              <a:rPr lang="nl-NL" dirty="0"/>
              <a:t>Pure </a:t>
            </a:r>
            <a:r>
              <a:rPr lang="nl-NL" dirty="0" err="1"/>
              <a:t>Choreography</a:t>
            </a:r>
            <a:r>
              <a:rPr lang="nl-NL" dirty="0"/>
              <a:t> - demo</a:t>
            </a:r>
            <a:endParaRPr lang="en-NL" dirty="0"/>
          </a:p>
        </p:txBody>
      </p:sp>
      <p:sp>
        <p:nvSpPr>
          <p:cNvPr id="3" name="Content Placeholder 2">
            <a:extLst>
              <a:ext uri="{FF2B5EF4-FFF2-40B4-BE49-F238E27FC236}">
                <a16:creationId xmlns:a16="http://schemas.microsoft.com/office/drawing/2014/main" id="{DC5C93C7-2F14-4230-8479-2023D0E3BEF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BABC92A-A7E6-4003-9D0C-B2DD98DC9B74}"/>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FCDCB381-131A-4677-B000-61D02BCBE45D}"/>
              </a:ext>
            </a:extLst>
          </p:cNvPr>
          <p:cNvSpPr>
            <a:spLocks noGrp="1"/>
          </p:cNvSpPr>
          <p:nvPr>
            <p:ph type="sldNum" sz="quarter" idx="12"/>
          </p:nvPr>
        </p:nvSpPr>
        <p:spPr/>
        <p:txBody>
          <a:bodyPr/>
          <a:lstStyle/>
          <a:p>
            <a:fld id="{14F1411D-0280-154F-AEAC-4C20B7AA46B2}" type="slidenum">
              <a:rPr lang="nl-NL" smtClean="0"/>
              <a:t>22</a:t>
            </a:fld>
            <a:endParaRPr lang="nl-NL"/>
          </a:p>
        </p:txBody>
      </p:sp>
      <p:pic>
        <p:nvPicPr>
          <p:cNvPr id="6" name="Picture 5">
            <a:extLst>
              <a:ext uri="{FF2B5EF4-FFF2-40B4-BE49-F238E27FC236}">
                <a16:creationId xmlns:a16="http://schemas.microsoft.com/office/drawing/2014/main" id="{45E58DBA-11A3-484A-824C-E10706DECDA8}"/>
              </a:ext>
            </a:extLst>
          </p:cNvPr>
          <p:cNvPicPr>
            <a:picLocks noChangeAspect="1"/>
          </p:cNvPicPr>
          <p:nvPr/>
        </p:nvPicPr>
        <p:blipFill>
          <a:blip r:embed="rId2"/>
          <a:stretch>
            <a:fillRect/>
          </a:stretch>
        </p:blipFill>
        <p:spPr>
          <a:xfrm>
            <a:off x="750252" y="936000"/>
            <a:ext cx="7529748" cy="3975292"/>
          </a:xfrm>
          <a:prstGeom prst="rect">
            <a:avLst/>
          </a:prstGeom>
        </p:spPr>
      </p:pic>
      <p:pic>
        <p:nvPicPr>
          <p:cNvPr id="9220" name="Picture 4" descr="Image result for docker logo">
            <a:extLst>
              <a:ext uri="{FF2B5EF4-FFF2-40B4-BE49-F238E27FC236}">
                <a16:creationId xmlns:a16="http://schemas.microsoft.com/office/drawing/2014/main" id="{081FBA42-592E-4538-A880-5EE01DBBEC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555577" y="2934623"/>
            <a:ext cx="1760367" cy="59526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docker logo">
            <a:extLst>
              <a:ext uri="{FF2B5EF4-FFF2-40B4-BE49-F238E27FC236}">
                <a16:creationId xmlns:a16="http://schemas.microsoft.com/office/drawing/2014/main" id="{89971506-2246-4EA0-8FF0-6D893A430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2672"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docker logo">
            <a:extLst>
              <a:ext uri="{FF2B5EF4-FFF2-40B4-BE49-F238E27FC236}">
                <a16:creationId xmlns:a16="http://schemas.microsoft.com/office/drawing/2014/main" id="{94E3A350-5113-4D12-90F5-1E181B7034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9724"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mage result for docker logo">
            <a:extLst>
              <a:ext uri="{FF2B5EF4-FFF2-40B4-BE49-F238E27FC236}">
                <a16:creationId xmlns:a16="http://schemas.microsoft.com/office/drawing/2014/main" id="{259FDA81-DD7E-4082-A204-3001288B37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484"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docker logo">
            <a:extLst>
              <a:ext uri="{FF2B5EF4-FFF2-40B4-BE49-F238E27FC236}">
                <a16:creationId xmlns:a16="http://schemas.microsoft.com/office/drawing/2014/main" id="{5D166C71-0390-4DCC-AC76-8B38A4FA29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8341" y="3664033"/>
            <a:ext cx="448408" cy="44840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docker logo">
            <a:extLst>
              <a:ext uri="{FF2B5EF4-FFF2-40B4-BE49-F238E27FC236}">
                <a16:creationId xmlns:a16="http://schemas.microsoft.com/office/drawing/2014/main" id="{34130991-BDA0-4041-886E-7467F650B2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31592" y="4267592"/>
            <a:ext cx="448408" cy="448408"/>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E34605E7-8EAA-4F44-89B9-4926F955B313}"/>
              </a:ext>
            </a:extLst>
          </p:cNvPr>
          <p:cNvSpPr/>
          <p:nvPr/>
        </p:nvSpPr>
        <p:spPr>
          <a:xfrm>
            <a:off x="4721244" y="2201595"/>
            <a:ext cx="1398202" cy="21593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6" name="Picture 15">
            <a:extLst>
              <a:ext uri="{FF2B5EF4-FFF2-40B4-BE49-F238E27FC236}">
                <a16:creationId xmlns:a16="http://schemas.microsoft.com/office/drawing/2014/main" id="{2C350432-1EF1-4BF7-8133-23E2F5FE4559}"/>
              </a:ext>
            </a:extLst>
          </p:cNvPr>
          <p:cNvPicPr>
            <a:picLocks noChangeAspect="1"/>
          </p:cNvPicPr>
          <p:nvPr/>
        </p:nvPicPr>
        <p:blipFill rotWithShape="1">
          <a:blip r:embed="rId2"/>
          <a:srcRect l="53990" t="39682" r="32486" b="23666"/>
          <a:stretch/>
        </p:blipFill>
        <p:spPr>
          <a:xfrm>
            <a:off x="4814106" y="2503042"/>
            <a:ext cx="1018341" cy="1457013"/>
          </a:xfrm>
          <a:prstGeom prst="rect">
            <a:avLst/>
          </a:prstGeom>
        </p:spPr>
      </p:pic>
      <p:pic>
        <p:nvPicPr>
          <p:cNvPr id="12" name="Picture 6" descr="Image result for docker logo">
            <a:extLst>
              <a:ext uri="{FF2B5EF4-FFF2-40B4-BE49-F238E27FC236}">
                <a16:creationId xmlns:a16="http://schemas.microsoft.com/office/drawing/2014/main" id="{4CC47F53-3587-45C1-B730-0F7FD82140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680" y="3604355"/>
            <a:ext cx="448408" cy="44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83636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D96F3-A3A8-422A-AB0E-6D43AE20C420}"/>
              </a:ext>
            </a:extLst>
          </p:cNvPr>
          <p:cNvSpPr>
            <a:spLocks noGrp="1"/>
          </p:cNvSpPr>
          <p:nvPr>
            <p:ph type="title"/>
          </p:nvPr>
        </p:nvSpPr>
        <p:spPr/>
        <p:txBody>
          <a:bodyPr/>
          <a:lstStyle/>
          <a:p>
            <a:endParaRPr lang="en-NL"/>
          </a:p>
        </p:txBody>
      </p:sp>
      <p:pic>
        <p:nvPicPr>
          <p:cNvPr id="7" name="Snagit_SNG830">
            <a:extLst>
              <a:ext uri="{FF2B5EF4-FFF2-40B4-BE49-F238E27FC236}">
                <a16:creationId xmlns:a16="http://schemas.microsoft.com/office/drawing/2014/main" id="{24B030F7-8A2E-41E7-9910-634B246F8E57}"/>
              </a:ext>
            </a:extLst>
          </p:cNvPr>
          <p:cNvPicPr>
            <a:picLocks noGrp="1" noChangeAspect="1"/>
          </p:cNvPicPr>
          <p:nvPr>
            <p:ph idx="1"/>
          </p:nvPr>
        </p:nvPicPr>
        <p:blipFill>
          <a:blip r:embed="rId2"/>
          <a:stretch>
            <a:fillRect/>
          </a:stretch>
        </p:blipFill>
        <p:spPr>
          <a:xfrm>
            <a:off x="58283" y="73047"/>
            <a:ext cx="2828917" cy="90929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1E62F3D-3416-4C55-B0A5-71EC4EC965F5}"/>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A379342A-9D19-4CFB-975F-5F1DB81F7252}"/>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9" name="Snagit_SNG833">
            <a:extLst>
              <a:ext uri="{FF2B5EF4-FFF2-40B4-BE49-F238E27FC236}">
                <a16:creationId xmlns:a16="http://schemas.microsoft.com/office/drawing/2014/main" id="{262BD1F2-5B45-49D1-8B10-DDA90F98ACEF}"/>
              </a:ext>
            </a:extLst>
          </p:cNvPr>
          <p:cNvPicPr>
            <a:picLocks noChangeAspect="1"/>
          </p:cNvPicPr>
          <p:nvPr/>
        </p:nvPicPr>
        <p:blipFill>
          <a:blip r:embed="rId3"/>
          <a:stretch>
            <a:fillRect/>
          </a:stretch>
        </p:blipFill>
        <p:spPr>
          <a:xfrm>
            <a:off x="409147" y="1083451"/>
            <a:ext cx="7217418" cy="3892413"/>
          </a:xfrm>
          <a:prstGeom prst="rect">
            <a:avLst/>
          </a:prstGeom>
        </p:spPr>
      </p:pic>
      <p:pic>
        <p:nvPicPr>
          <p:cNvPr id="13" name="Snagit_SNG83A">
            <a:extLst>
              <a:ext uri="{FF2B5EF4-FFF2-40B4-BE49-F238E27FC236}">
                <a16:creationId xmlns:a16="http://schemas.microsoft.com/office/drawing/2014/main" id="{D4963886-3040-4278-99B4-C7E101F3A6D4}"/>
              </a:ext>
            </a:extLst>
          </p:cNvPr>
          <p:cNvPicPr>
            <a:picLocks noChangeAspect="1"/>
          </p:cNvPicPr>
          <p:nvPr/>
        </p:nvPicPr>
        <p:blipFill>
          <a:blip r:embed="rId4"/>
          <a:stretch>
            <a:fillRect/>
          </a:stretch>
        </p:blipFill>
        <p:spPr>
          <a:xfrm>
            <a:off x="5148512" y="73047"/>
            <a:ext cx="3937205" cy="3012199"/>
          </a:xfrm>
          <a:prstGeom prst="rect">
            <a:avLst/>
          </a:prstGeom>
        </p:spPr>
      </p:pic>
      <p:sp>
        <p:nvSpPr>
          <p:cNvPr id="14" name="Freeform: Shape 13">
            <a:extLst>
              <a:ext uri="{FF2B5EF4-FFF2-40B4-BE49-F238E27FC236}">
                <a16:creationId xmlns:a16="http://schemas.microsoft.com/office/drawing/2014/main" id="{62F8E2D7-8FC0-46C4-9968-CED5CB52FEA6}"/>
              </a:ext>
            </a:extLst>
          </p:cNvPr>
          <p:cNvSpPr/>
          <p:nvPr/>
        </p:nvSpPr>
        <p:spPr>
          <a:xfrm>
            <a:off x="95018" y="885600"/>
            <a:ext cx="423382" cy="1195200"/>
          </a:xfrm>
          <a:custGeom>
            <a:avLst/>
            <a:gdLst>
              <a:gd name="connsiteX0" fmla="*/ 142582 w 423382"/>
              <a:gd name="connsiteY0" fmla="*/ 0 h 1195200"/>
              <a:gd name="connsiteX1" fmla="*/ 12982 w 423382"/>
              <a:gd name="connsiteY1" fmla="*/ 597600 h 1195200"/>
              <a:gd name="connsiteX2" fmla="*/ 423382 w 423382"/>
              <a:gd name="connsiteY2" fmla="*/ 1195200 h 1195200"/>
            </a:gdLst>
            <a:ahLst/>
            <a:cxnLst>
              <a:cxn ang="0">
                <a:pos x="connsiteX0" y="connsiteY0"/>
              </a:cxn>
              <a:cxn ang="0">
                <a:pos x="connsiteX1" y="connsiteY1"/>
              </a:cxn>
              <a:cxn ang="0">
                <a:pos x="connsiteX2" y="connsiteY2"/>
              </a:cxn>
            </a:cxnLst>
            <a:rect l="l" t="t" r="r" b="b"/>
            <a:pathLst>
              <a:path w="423382" h="1195200">
                <a:moveTo>
                  <a:pt x="142582" y="0"/>
                </a:moveTo>
                <a:cubicBezTo>
                  <a:pt x="54382" y="199200"/>
                  <a:pt x="-33818" y="398400"/>
                  <a:pt x="12982" y="597600"/>
                </a:cubicBezTo>
                <a:cubicBezTo>
                  <a:pt x="59782" y="796800"/>
                  <a:pt x="241582" y="996000"/>
                  <a:pt x="423382" y="11952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 name="Straight Arrow Connector 15">
            <a:extLst>
              <a:ext uri="{FF2B5EF4-FFF2-40B4-BE49-F238E27FC236}">
                <a16:creationId xmlns:a16="http://schemas.microsoft.com/office/drawing/2014/main" id="{D4D65CCC-D2B3-48FF-A3D0-D56CA6B42F1B}"/>
              </a:ext>
            </a:extLst>
          </p:cNvPr>
          <p:cNvCxnSpPr/>
          <p:nvPr/>
        </p:nvCxnSpPr>
        <p:spPr>
          <a:xfrm flipV="1">
            <a:off x="4438357" y="288000"/>
            <a:ext cx="787791" cy="26053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56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4B0A4-9722-4A96-9649-83A184E3217D}"/>
              </a:ext>
            </a:extLst>
          </p:cNvPr>
          <p:cNvSpPr>
            <a:spLocks noGrp="1"/>
          </p:cNvSpPr>
          <p:nvPr>
            <p:ph type="title"/>
          </p:nvPr>
        </p:nvSpPr>
        <p:spPr/>
        <p:txBody>
          <a:bodyPr/>
          <a:lstStyle/>
          <a:p>
            <a:r>
              <a:rPr lang="nl-NL" dirty="0"/>
              <a:t>Code in Actor</a:t>
            </a:r>
            <a:br>
              <a:rPr lang="nl-NL" dirty="0"/>
            </a:br>
            <a:r>
              <a:rPr lang="nl-NL" dirty="0"/>
              <a:t>Inventory</a:t>
            </a:r>
            <a:endParaRPr lang="en-NL" dirty="0"/>
          </a:p>
        </p:txBody>
      </p:sp>
      <p:pic>
        <p:nvPicPr>
          <p:cNvPr id="13" name="Snagit_SNG831">
            <a:extLst>
              <a:ext uri="{FF2B5EF4-FFF2-40B4-BE49-F238E27FC236}">
                <a16:creationId xmlns:a16="http://schemas.microsoft.com/office/drawing/2014/main" id="{BCBA1D7B-3CAE-4FBC-9A0F-1EF9D555E6B6}"/>
              </a:ext>
            </a:extLst>
          </p:cNvPr>
          <p:cNvPicPr>
            <a:picLocks noGrp="1" noChangeAspect="1"/>
          </p:cNvPicPr>
          <p:nvPr>
            <p:ph idx="1"/>
          </p:nvPr>
        </p:nvPicPr>
        <p:blipFill>
          <a:blip r:embed="rId2"/>
          <a:stretch>
            <a:fillRect/>
          </a:stretch>
        </p:blipFill>
        <p:spPr>
          <a:xfrm>
            <a:off x="2790082" y="2399787"/>
            <a:ext cx="2484335" cy="853514"/>
          </a:xfrm>
        </p:spPr>
      </p:pic>
      <p:sp>
        <p:nvSpPr>
          <p:cNvPr id="4" name="Footer Placeholder 3">
            <a:extLst>
              <a:ext uri="{FF2B5EF4-FFF2-40B4-BE49-F238E27FC236}">
                <a16:creationId xmlns:a16="http://schemas.microsoft.com/office/drawing/2014/main" id="{BEB98A6C-EF05-4E44-97E8-4B12798735A8}"/>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AEEBB2FD-12B7-4639-87CF-1AC907C79561}"/>
              </a:ext>
            </a:extLst>
          </p:cNvPr>
          <p:cNvSpPr>
            <a:spLocks noGrp="1"/>
          </p:cNvSpPr>
          <p:nvPr>
            <p:ph type="sldNum" sz="quarter" idx="12"/>
          </p:nvPr>
        </p:nvSpPr>
        <p:spPr/>
        <p:txBody>
          <a:bodyPr/>
          <a:lstStyle/>
          <a:p>
            <a:fld id="{14F1411D-0280-154F-AEAC-4C20B7AA46B2}" type="slidenum">
              <a:rPr lang="nl-NL" smtClean="0"/>
              <a:t>24</a:t>
            </a:fld>
            <a:endParaRPr lang="nl-NL"/>
          </a:p>
        </p:txBody>
      </p:sp>
      <p:pic>
        <p:nvPicPr>
          <p:cNvPr id="6" name="Picture 5">
            <a:extLst>
              <a:ext uri="{FF2B5EF4-FFF2-40B4-BE49-F238E27FC236}">
                <a16:creationId xmlns:a16="http://schemas.microsoft.com/office/drawing/2014/main" id="{8C4437B9-79ED-4731-8699-94D3C24914C0}"/>
              </a:ext>
            </a:extLst>
          </p:cNvPr>
          <p:cNvPicPr>
            <a:picLocks noChangeAspect="1"/>
          </p:cNvPicPr>
          <p:nvPr/>
        </p:nvPicPr>
        <p:blipFill>
          <a:blip r:embed="rId3"/>
          <a:stretch>
            <a:fillRect/>
          </a:stretch>
        </p:blipFill>
        <p:spPr>
          <a:xfrm>
            <a:off x="2330291" y="119774"/>
            <a:ext cx="5758631" cy="4785176"/>
          </a:xfrm>
          <a:prstGeom prst="rect">
            <a:avLst/>
          </a:prstGeom>
          <a:ln>
            <a:noFill/>
          </a:ln>
          <a:effectLst>
            <a:outerShdw blurRad="292100" dist="139700" dir="2700000" algn="tl" rotWithShape="0">
              <a:srgbClr val="333333">
                <a:alpha val="65000"/>
              </a:srgbClr>
            </a:outerShdw>
          </a:effectLst>
        </p:spPr>
      </p:pic>
      <p:sp>
        <p:nvSpPr>
          <p:cNvPr id="7" name="Arrow: Right 6">
            <a:extLst>
              <a:ext uri="{FF2B5EF4-FFF2-40B4-BE49-F238E27FC236}">
                <a16:creationId xmlns:a16="http://schemas.microsoft.com/office/drawing/2014/main" id="{FDC462F8-6048-4BF2-98A9-98325FFFA88D}"/>
              </a:ext>
            </a:extLst>
          </p:cNvPr>
          <p:cNvSpPr/>
          <p:nvPr/>
        </p:nvSpPr>
        <p:spPr>
          <a:xfrm rot="2564966">
            <a:off x="4417254" y="1491464"/>
            <a:ext cx="309489" cy="218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Arrow: Right 7">
            <a:extLst>
              <a:ext uri="{FF2B5EF4-FFF2-40B4-BE49-F238E27FC236}">
                <a16:creationId xmlns:a16="http://schemas.microsoft.com/office/drawing/2014/main" id="{68D0822E-119B-450D-B444-4C5ED7432965}"/>
              </a:ext>
            </a:extLst>
          </p:cNvPr>
          <p:cNvSpPr/>
          <p:nvPr/>
        </p:nvSpPr>
        <p:spPr>
          <a:xfrm rot="1276092">
            <a:off x="3877255" y="4341039"/>
            <a:ext cx="309489" cy="2180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Lightning Bolt 8">
            <a:extLst>
              <a:ext uri="{FF2B5EF4-FFF2-40B4-BE49-F238E27FC236}">
                <a16:creationId xmlns:a16="http://schemas.microsoft.com/office/drawing/2014/main" id="{F25D7CAE-0962-4B97-8502-6FC33E8F92FE}"/>
              </a:ext>
            </a:extLst>
          </p:cNvPr>
          <p:cNvSpPr/>
          <p:nvPr/>
        </p:nvSpPr>
        <p:spPr>
          <a:xfrm>
            <a:off x="4215752" y="4490242"/>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0" name="Lightning Bolt 9">
            <a:extLst>
              <a:ext uri="{FF2B5EF4-FFF2-40B4-BE49-F238E27FC236}">
                <a16:creationId xmlns:a16="http://schemas.microsoft.com/office/drawing/2014/main" id="{F5F653EE-2117-4149-A72A-535D51A70815}"/>
              </a:ext>
            </a:extLst>
          </p:cNvPr>
          <p:cNvSpPr/>
          <p:nvPr/>
        </p:nvSpPr>
        <p:spPr>
          <a:xfrm>
            <a:off x="4360983" y="1298737"/>
            <a:ext cx="211015" cy="309489"/>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5" name="Snagit_SNG833">
            <a:extLst>
              <a:ext uri="{FF2B5EF4-FFF2-40B4-BE49-F238E27FC236}">
                <a16:creationId xmlns:a16="http://schemas.microsoft.com/office/drawing/2014/main" id="{848C8535-592D-4FAB-917D-C2559433A5D7}"/>
              </a:ext>
            </a:extLst>
          </p:cNvPr>
          <p:cNvPicPr>
            <a:picLocks noChangeAspect="1"/>
          </p:cNvPicPr>
          <p:nvPr/>
        </p:nvPicPr>
        <p:blipFill>
          <a:blip r:embed="rId4"/>
          <a:stretch>
            <a:fillRect/>
          </a:stretch>
        </p:blipFill>
        <p:spPr>
          <a:xfrm>
            <a:off x="5209606" y="195710"/>
            <a:ext cx="3377545" cy="1226172"/>
          </a:xfrm>
          <a:prstGeom prst="rect">
            <a:avLst/>
          </a:prstGeom>
          <a:ln>
            <a:noFill/>
          </a:ln>
          <a:effectLst>
            <a:outerShdw blurRad="292100" dist="139700" dir="2700000" algn="tl" rotWithShape="0">
              <a:srgbClr val="333333">
                <a:alpha val="65000"/>
              </a:srgbClr>
            </a:outerShdw>
          </a:effectLst>
        </p:spPr>
      </p:pic>
      <p:pic>
        <p:nvPicPr>
          <p:cNvPr id="17" name="Snagit_SNG844">
            <a:extLst>
              <a:ext uri="{FF2B5EF4-FFF2-40B4-BE49-F238E27FC236}">
                <a16:creationId xmlns:a16="http://schemas.microsoft.com/office/drawing/2014/main" id="{8950B7F7-F8AC-4F78-AAD4-BBA874E5E85A}"/>
              </a:ext>
            </a:extLst>
          </p:cNvPr>
          <p:cNvPicPr>
            <a:picLocks noChangeAspect="1"/>
          </p:cNvPicPr>
          <p:nvPr/>
        </p:nvPicPr>
        <p:blipFill>
          <a:blip r:embed="rId5"/>
          <a:stretch>
            <a:fillRect/>
          </a:stretch>
        </p:blipFill>
        <p:spPr>
          <a:xfrm>
            <a:off x="5209606" y="3596550"/>
            <a:ext cx="3537915" cy="12154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964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s://res.infoq.com/articles/events-workflow-management/en/resources/3fig4-1513669723931.png">
            <a:extLst>
              <a:ext uri="{FF2B5EF4-FFF2-40B4-BE49-F238E27FC236}">
                <a16:creationId xmlns:a16="http://schemas.microsoft.com/office/drawing/2014/main" id="{D755CEFE-84CA-422A-9C0C-1B318577D0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5401" y="2489982"/>
            <a:ext cx="5177862" cy="240770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6BA5F1A-85CB-4CA0-A5F4-1C28920AF642}"/>
              </a:ext>
            </a:extLst>
          </p:cNvPr>
          <p:cNvSpPr>
            <a:spLocks noGrp="1"/>
          </p:cNvSpPr>
          <p:nvPr>
            <p:ph type="title"/>
          </p:nvPr>
        </p:nvSpPr>
        <p:spPr/>
        <p:txBody>
          <a:bodyPr/>
          <a:lstStyle/>
          <a:p>
            <a:r>
              <a:rPr lang="nl-NL" dirty="0" err="1"/>
              <a:t>Choreography</a:t>
            </a:r>
            <a:r>
              <a:rPr lang="nl-NL" dirty="0"/>
              <a:t> </a:t>
            </a:r>
            <a:r>
              <a:rPr lang="nl-NL" dirty="0" err="1"/>
              <a:t>Challenges</a:t>
            </a:r>
            <a:endParaRPr lang="en-NL" dirty="0"/>
          </a:p>
        </p:txBody>
      </p:sp>
      <p:sp>
        <p:nvSpPr>
          <p:cNvPr id="3" name="Content Placeholder 2">
            <a:extLst>
              <a:ext uri="{FF2B5EF4-FFF2-40B4-BE49-F238E27FC236}">
                <a16:creationId xmlns:a16="http://schemas.microsoft.com/office/drawing/2014/main" id="{1210B121-415F-4A1C-AA20-17A6C340979D}"/>
              </a:ext>
            </a:extLst>
          </p:cNvPr>
          <p:cNvSpPr>
            <a:spLocks noGrp="1"/>
          </p:cNvSpPr>
          <p:nvPr>
            <p:ph idx="1"/>
          </p:nvPr>
        </p:nvSpPr>
        <p:spPr>
          <a:xfrm>
            <a:off x="720003" y="936000"/>
            <a:ext cx="6623999" cy="3780000"/>
          </a:xfrm>
        </p:spPr>
        <p:txBody>
          <a:bodyPr/>
          <a:lstStyle/>
          <a:p>
            <a:r>
              <a:rPr lang="nl-NL" dirty="0"/>
              <a:t>How </a:t>
            </a:r>
            <a:r>
              <a:rPr lang="nl-NL" dirty="0" err="1"/>
              <a:t>to</a:t>
            </a:r>
            <a:r>
              <a:rPr lang="nl-NL" dirty="0"/>
              <a:t> share </a:t>
            </a:r>
            <a:r>
              <a:rPr lang="nl-NL" dirty="0" err="1"/>
              <a:t>the</a:t>
            </a:r>
            <a:r>
              <a:rPr lang="nl-NL" dirty="0"/>
              <a:t> workflow state (“data context”)</a:t>
            </a:r>
          </a:p>
          <a:p>
            <a:r>
              <a:rPr lang="nl-NL" dirty="0"/>
              <a:t>Hard </a:t>
            </a:r>
            <a:r>
              <a:rPr lang="nl-NL" dirty="0" err="1"/>
              <a:t>to</a:t>
            </a:r>
            <a:r>
              <a:rPr lang="nl-NL" dirty="0"/>
              <a:t> </a:t>
            </a:r>
            <a:r>
              <a:rPr lang="nl-NL" dirty="0" err="1"/>
              <a:t>implement</a:t>
            </a:r>
            <a:r>
              <a:rPr lang="nl-NL" dirty="0"/>
              <a:t> flow logic – e.g. </a:t>
            </a:r>
            <a:r>
              <a:rPr lang="nl-NL" dirty="0" err="1"/>
              <a:t>conditional</a:t>
            </a:r>
            <a:r>
              <a:rPr lang="nl-NL" dirty="0"/>
              <a:t> actions or loops</a:t>
            </a:r>
          </a:p>
          <a:p>
            <a:r>
              <a:rPr lang="nl-NL" dirty="0"/>
              <a:t>Hard </a:t>
            </a:r>
            <a:r>
              <a:rPr lang="nl-NL" dirty="0" err="1"/>
              <a:t>to</a:t>
            </a:r>
            <a:r>
              <a:rPr lang="nl-NL" dirty="0"/>
              <a:t> handle parallel </a:t>
            </a:r>
            <a:r>
              <a:rPr lang="nl-NL" dirty="0" err="1"/>
              <a:t>activities</a:t>
            </a:r>
            <a:r>
              <a:rPr lang="nl-NL" dirty="0"/>
              <a:t> on </a:t>
            </a:r>
            <a:r>
              <a:rPr lang="nl-NL" dirty="0" err="1"/>
              <a:t>same</a:t>
            </a:r>
            <a:r>
              <a:rPr lang="nl-NL" dirty="0"/>
              <a:t> “</a:t>
            </a:r>
            <a:r>
              <a:rPr lang="nl-NL" dirty="0" err="1"/>
              <a:t>instance</a:t>
            </a:r>
            <a:r>
              <a:rPr lang="nl-NL" dirty="0"/>
              <a:t>”</a:t>
            </a:r>
          </a:p>
          <a:p>
            <a:pPr lvl="1"/>
            <a:r>
              <a:rPr lang="nl-NL" dirty="0"/>
              <a:t>State is </a:t>
            </a:r>
            <a:r>
              <a:rPr lang="nl-NL" dirty="0" err="1"/>
              <a:t>payload</a:t>
            </a:r>
            <a:r>
              <a:rPr lang="nl-NL" dirty="0"/>
              <a:t> of event</a:t>
            </a:r>
          </a:p>
          <a:p>
            <a:r>
              <a:rPr lang="nl-NL" dirty="0" err="1"/>
              <a:t>Changing</a:t>
            </a:r>
            <a:r>
              <a:rPr lang="nl-NL" dirty="0"/>
              <a:t> </a:t>
            </a:r>
            <a:r>
              <a:rPr lang="nl-NL" dirty="0" err="1"/>
              <a:t>the</a:t>
            </a:r>
            <a:r>
              <a:rPr lang="nl-NL" dirty="0"/>
              <a:t> </a:t>
            </a:r>
            <a:r>
              <a:rPr lang="nl-NL" dirty="0" err="1"/>
              <a:t>implicit</a:t>
            </a:r>
            <a:r>
              <a:rPr lang="nl-NL" dirty="0"/>
              <a:t> workflow </a:t>
            </a:r>
            <a:r>
              <a:rPr lang="nl-NL" dirty="0" err="1"/>
              <a:t>requires</a:t>
            </a:r>
            <a:r>
              <a:rPr lang="nl-NL" dirty="0"/>
              <a:t> </a:t>
            </a:r>
            <a:r>
              <a:rPr lang="nl-NL" dirty="0" err="1"/>
              <a:t>changing</a:t>
            </a:r>
            <a:r>
              <a:rPr lang="nl-NL" dirty="0"/>
              <a:t> </a:t>
            </a:r>
            <a:r>
              <a:rPr lang="nl-NL" dirty="0" err="1"/>
              <a:t>the</a:t>
            </a:r>
            <a:r>
              <a:rPr lang="nl-NL" dirty="0"/>
              <a:t> microservices</a:t>
            </a:r>
          </a:p>
          <a:p>
            <a:pPr lvl="1"/>
            <a:r>
              <a:rPr lang="nl-NL" dirty="0"/>
              <a:t>The way </a:t>
            </a:r>
            <a:r>
              <a:rPr lang="nl-NL" dirty="0" err="1"/>
              <a:t>they</a:t>
            </a:r>
            <a:r>
              <a:rPr lang="nl-NL" dirty="0"/>
              <a:t> </a:t>
            </a:r>
            <a:r>
              <a:rPr lang="nl-NL" dirty="0" err="1"/>
              <a:t>respond</a:t>
            </a:r>
            <a:r>
              <a:rPr lang="nl-NL" dirty="0"/>
              <a:t> </a:t>
            </a:r>
            <a:r>
              <a:rPr lang="nl-NL" dirty="0" err="1"/>
              <a:t>to</a:t>
            </a:r>
            <a:r>
              <a:rPr lang="nl-NL" dirty="0"/>
              <a:t> events</a:t>
            </a:r>
          </a:p>
          <a:p>
            <a:r>
              <a:rPr lang="nl-NL" dirty="0" err="1"/>
              <a:t>Tracing</a:t>
            </a:r>
            <a:r>
              <a:rPr lang="nl-NL" dirty="0"/>
              <a:t> </a:t>
            </a:r>
            <a:r>
              <a:rPr lang="nl-NL" dirty="0" err="1"/>
              <a:t>the</a:t>
            </a:r>
            <a:r>
              <a:rPr lang="nl-NL" dirty="0"/>
              <a:t> workflow is hard</a:t>
            </a:r>
          </a:p>
          <a:p>
            <a:r>
              <a:rPr lang="nl-NL" dirty="0" err="1"/>
              <a:t>Detecting</a:t>
            </a:r>
            <a:r>
              <a:rPr lang="nl-NL" dirty="0"/>
              <a:t> </a:t>
            </a:r>
            <a:r>
              <a:rPr lang="nl-NL" dirty="0" err="1"/>
              <a:t>and</a:t>
            </a:r>
            <a:r>
              <a:rPr lang="nl-NL" dirty="0"/>
              <a:t> fixing </a:t>
            </a:r>
            <a:r>
              <a:rPr lang="nl-NL" dirty="0" err="1"/>
              <a:t>stuck</a:t>
            </a:r>
            <a:r>
              <a:rPr lang="nl-NL" dirty="0"/>
              <a:t> </a:t>
            </a:r>
            <a:r>
              <a:rPr lang="nl-NL" dirty="0" err="1"/>
              <a:t>and</a:t>
            </a:r>
            <a:r>
              <a:rPr lang="nl-NL" dirty="0"/>
              <a:t> </a:t>
            </a:r>
            <a:r>
              <a:rPr lang="nl-NL" dirty="0" err="1"/>
              <a:t>failing</a:t>
            </a:r>
            <a:r>
              <a:rPr lang="nl-NL" dirty="0"/>
              <a:t> </a:t>
            </a:r>
            <a:br>
              <a:rPr lang="nl-NL" dirty="0"/>
            </a:br>
            <a:r>
              <a:rPr lang="nl-NL" dirty="0"/>
              <a:t>workflow </a:t>
            </a:r>
            <a:r>
              <a:rPr lang="nl-NL" dirty="0" err="1"/>
              <a:t>instances</a:t>
            </a:r>
            <a:r>
              <a:rPr lang="nl-NL" dirty="0"/>
              <a:t> is hard</a:t>
            </a:r>
          </a:p>
          <a:p>
            <a:r>
              <a:rPr lang="nl-NL" dirty="0" err="1"/>
              <a:t>Who</a:t>
            </a:r>
            <a:r>
              <a:rPr lang="nl-NL" dirty="0"/>
              <a:t> </a:t>
            </a:r>
            <a:r>
              <a:rPr lang="nl-NL" dirty="0" err="1"/>
              <a:t>determines</a:t>
            </a:r>
            <a:r>
              <a:rPr lang="nl-NL" dirty="0"/>
              <a:t> </a:t>
            </a:r>
            <a:r>
              <a:rPr lang="nl-NL" dirty="0" err="1"/>
              <a:t>if</a:t>
            </a:r>
            <a:r>
              <a:rPr lang="nl-NL" dirty="0"/>
              <a:t> </a:t>
            </a:r>
            <a:br>
              <a:rPr lang="nl-NL" dirty="0"/>
            </a:br>
            <a:r>
              <a:rPr lang="nl-NL" dirty="0" err="1"/>
              <a:t>the</a:t>
            </a:r>
            <a:r>
              <a:rPr lang="nl-NL" dirty="0"/>
              <a:t> Order is </a:t>
            </a:r>
            <a:r>
              <a:rPr lang="nl-NL" dirty="0" err="1"/>
              <a:t>completed</a:t>
            </a:r>
            <a:r>
              <a:rPr lang="nl-NL" dirty="0"/>
              <a:t>?</a:t>
            </a:r>
            <a:endParaRPr lang="en-NL" dirty="0"/>
          </a:p>
          <a:p>
            <a:endParaRPr lang="nl-NL" i="1" dirty="0"/>
          </a:p>
        </p:txBody>
      </p:sp>
      <p:sp>
        <p:nvSpPr>
          <p:cNvPr id="4" name="Footer Placeholder 3">
            <a:extLst>
              <a:ext uri="{FF2B5EF4-FFF2-40B4-BE49-F238E27FC236}">
                <a16:creationId xmlns:a16="http://schemas.microsoft.com/office/drawing/2014/main" id="{8E8F1D8B-6F00-4F37-B6AF-30F7E770B92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3A9A3D7-10B4-4D34-8DEA-9D1B9306E84A}"/>
              </a:ext>
            </a:extLst>
          </p:cNvPr>
          <p:cNvSpPr>
            <a:spLocks noGrp="1"/>
          </p:cNvSpPr>
          <p:nvPr>
            <p:ph type="sldNum" sz="quarter" idx="12"/>
          </p:nvPr>
        </p:nvSpPr>
        <p:spPr/>
        <p:txBody>
          <a:bodyPr/>
          <a:lstStyle/>
          <a:p>
            <a:fld id="{14F1411D-0280-154F-AEAC-4C20B7AA46B2}" type="slidenum">
              <a:rPr lang="nl-NL" smtClean="0"/>
              <a:t>25</a:t>
            </a:fld>
            <a:endParaRPr lang="nl-NL"/>
          </a:p>
        </p:txBody>
      </p:sp>
      <p:sp>
        <p:nvSpPr>
          <p:cNvPr id="7" name="Rectangle 6">
            <a:extLst>
              <a:ext uri="{FF2B5EF4-FFF2-40B4-BE49-F238E27FC236}">
                <a16:creationId xmlns:a16="http://schemas.microsoft.com/office/drawing/2014/main" id="{DD4CC78B-71EC-49CD-9F34-55AC78578D27}"/>
              </a:ext>
            </a:extLst>
          </p:cNvPr>
          <p:cNvSpPr/>
          <p:nvPr/>
        </p:nvSpPr>
        <p:spPr>
          <a:xfrm>
            <a:off x="6196819" y="3202174"/>
            <a:ext cx="822960" cy="47567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b="1" dirty="0">
                <a:solidFill>
                  <a:schemeClr val="tx1"/>
                </a:solidFill>
                <a:latin typeface="MV Boli" panose="02000500030200090000" pitchFamily="2" charset="0"/>
                <a:cs typeface="MV Boli" panose="02000500030200090000" pitchFamily="2" charset="0"/>
              </a:rPr>
              <a:t>Order </a:t>
            </a:r>
            <a:r>
              <a:rPr lang="nl-NL" sz="1000" b="1" dirty="0" err="1">
                <a:solidFill>
                  <a:schemeClr val="tx1"/>
                </a:solidFill>
                <a:latin typeface="MV Boli" panose="02000500030200090000" pitchFamily="2" charset="0"/>
                <a:cs typeface="MV Boli" panose="02000500030200090000" pitchFamily="2" charset="0"/>
              </a:rPr>
              <a:t>Completed</a:t>
            </a:r>
            <a:endParaRPr lang="en-NL" sz="1000" b="1" dirty="0">
              <a:solidFill>
                <a:schemeClr val="tx1"/>
              </a:solidFill>
              <a:latin typeface="MV Boli" panose="02000500030200090000" pitchFamily="2" charset="0"/>
              <a:cs typeface="MV Boli" panose="02000500030200090000" pitchFamily="2" charset="0"/>
            </a:endParaRPr>
          </a:p>
        </p:txBody>
      </p:sp>
      <p:sp>
        <p:nvSpPr>
          <p:cNvPr id="8" name="Lightning Bolt 7">
            <a:extLst>
              <a:ext uri="{FF2B5EF4-FFF2-40B4-BE49-F238E27FC236}">
                <a16:creationId xmlns:a16="http://schemas.microsoft.com/office/drawing/2014/main" id="{4D19A50B-FC6F-4360-8658-F8EFECF01190}"/>
              </a:ext>
            </a:extLst>
          </p:cNvPr>
          <p:cNvSpPr/>
          <p:nvPr/>
        </p:nvSpPr>
        <p:spPr>
          <a:xfrm>
            <a:off x="6779416" y="3047429"/>
            <a:ext cx="211015" cy="309489"/>
          </a:xfrm>
          <a:prstGeom prst="lightningBolt">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6" name="Rectangle 5">
            <a:extLst>
              <a:ext uri="{FF2B5EF4-FFF2-40B4-BE49-F238E27FC236}">
                <a16:creationId xmlns:a16="http://schemas.microsoft.com/office/drawing/2014/main" id="{EAE40A92-931A-4936-BB29-ECA946A653CE}"/>
              </a:ext>
            </a:extLst>
          </p:cNvPr>
          <p:cNvSpPr/>
          <p:nvPr/>
        </p:nvSpPr>
        <p:spPr>
          <a:xfrm>
            <a:off x="7125286" y="2571750"/>
            <a:ext cx="1878037" cy="1817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6433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7618E3-AB0A-4300-8B8E-B8E57E9115F5}"/>
              </a:ext>
            </a:extLst>
          </p:cNvPr>
          <p:cNvSpPr>
            <a:spLocks noGrp="1"/>
          </p:cNvSpPr>
          <p:nvPr>
            <p:ph type="title"/>
          </p:nvPr>
        </p:nvSpPr>
        <p:spPr/>
        <p:txBody>
          <a:bodyPr/>
          <a:lstStyle/>
          <a:p>
            <a:r>
              <a:rPr lang="nl-NL" dirty="0"/>
              <a:t>Event </a:t>
            </a:r>
            <a:r>
              <a:rPr lang="nl-NL" dirty="0" err="1"/>
              <a:t>Driven</a:t>
            </a:r>
            <a:r>
              <a:rPr lang="nl-NL" dirty="0"/>
              <a:t> </a:t>
            </a:r>
            <a:r>
              <a:rPr lang="nl-NL" dirty="0" err="1"/>
              <a:t>Pitfall</a:t>
            </a:r>
            <a:r>
              <a:rPr lang="nl-NL" dirty="0"/>
              <a:t> </a:t>
            </a:r>
            <a:r>
              <a:rPr lang="nl-NL" dirty="0" err="1"/>
              <a:t>regarding</a:t>
            </a:r>
            <a:r>
              <a:rPr lang="nl-NL" dirty="0"/>
              <a:t> </a:t>
            </a:r>
            <a:r>
              <a:rPr lang="nl-NL" dirty="0" err="1"/>
              <a:t>workflows</a:t>
            </a:r>
            <a:r>
              <a:rPr lang="nl-NL" dirty="0"/>
              <a:t> </a:t>
            </a:r>
            <a:r>
              <a:rPr lang="nl-NL" dirty="0" err="1"/>
              <a:t>and</a:t>
            </a:r>
            <a:r>
              <a:rPr lang="nl-NL" dirty="0"/>
              <a:t> pure </a:t>
            </a:r>
            <a:r>
              <a:rPr lang="nl-NL" dirty="0" err="1"/>
              <a:t>choreography</a:t>
            </a:r>
            <a:endParaRPr lang="en-NL" dirty="0"/>
          </a:p>
        </p:txBody>
      </p:sp>
      <p:sp>
        <p:nvSpPr>
          <p:cNvPr id="3" name="Footer Placeholder 2">
            <a:extLst>
              <a:ext uri="{FF2B5EF4-FFF2-40B4-BE49-F238E27FC236}">
                <a16:creationId xmlns:a16="http://schemas.microsoft.com/office/drawing/2014/main" id="{7F808DF4-255E-42AD-9C9F-7B41EEF91E3A}"/>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4" name="Slide Number Placeholder 3">
            <a:extLst>
              <a:ext uri="{FF2B5EF4-FFF2-40B4-BE49-F238E27FC236}">
                <a16:creationId xmlns:a16="http://schemas.microsoft.com/office/drawing/2014/main" id="{A806AB43-53B3-4657-BA45-57EE3CC8C2BE}"/>
              </a:ext>
            </a:extLst>
          </p:cNvPr>
          <p:cNvSpPr>
            <a:spLocks noGrp="1"/>
          </p:cNvSpPr>
          <p:nvPr>
            <p:ph type="sldNum" sz="quarter" idx="12"/>
          </p:nvPr>
        </p:nvSpPr>
        <p:spPr/>
        <p:txBody>
          <a:bodyPr/>
          <a:lstStyle/>
          <a:p>
            <a:fld id="{14F1411D-0280-154F-AEAC-4C20B7AA46B2}" type="slidenum">
              <a:rPr lang="nl-NL" noProof="0" smtClean="0"/>
              <a:t>26</a:t>
            </a:fld>
            <a:endParaRPr lang="nl-NL" noProof="0" dirty="0"/>
          </a:p>
        </p:txBody>
      </p:sp>
      <p:pic>
        <p:nvPicPr>
          <p:cNvPr id="2" name="Picture 1">
            <a:extLst>
              <a:ext uri="{FF2B5EF4-FFF2-40B4-BE49-F238E27FC236}">
                <a16:creationId xmlns:a16="http://schemas.microsoft.com/office/drawing/2014/main" id="{9B578454-A4EA-48C4-BB07-D89F48AEDE3A}"/>
              </a:ext>
            </a:extLst>
          </p:cNvPr>
          <p:cNvPicPr>
            <a:picLocks noChangeAspect="1"/>
          </p:cNvPicPr>
          <p:nvPr/>
        </p:nvPicPr>
        <p:blipFill>
          <a:blip r:embed="rId2"/>
          <a:stretch>
            <a:fillRect/>
          </a:stretch>
        </p:blipFill>
        <p:spPr>
          <a:xfrm>
            <a:off x="1166566" y="892428"/>
            <a:ext cx="6557335" cy="3823572"/>
          </a:xfrm>
          <a:prstGeom prst="rect">
            <a:avLst/>
          </a:prstGeom>
        </p:spPr>
      </p:pic>
      <p:sp>
        <p:nvSpPr>
          <p:cNvPr id="8" name="Content Placeholder 7">
            <a:extLst>
              <a:ext uri="{FF2B5EF4-FFF2-40B4-BE49-F238E27FC236}">
                <a16:creationId xmlns:a16="http://schemas.microsoft.com/office/drawing/2014/main" id="{E034678E-0D10-413C-A4A3-837E2C4AA558}"/>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810022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D4E7C-22FF-4BD2-B592-3A48CC1FC0ED}"/>
              </a:ext>
            </a:extLst>
          </p:cNvPr>
          <p:cNvSpPr>
            <a:spLocks noGrp="1"/>
          </p:cNvSpPr>
          <p:nvPr>
            <p:ph type="title"/>
          </p:nvPr>
        </p:nvSpPr>
        <p:spPr/>
        <p:txBody>
          <a:bodyPr/>
          <a:lstStyle/>
          <a:p>
            <a:r>
              <a:rPr lang="nl-NL" dirty="0" err="1"/>
              <a:t>Guided</a:t>
            </a:r>
            <a:r>
              <a:rPr lang="nl-NL" dirty="0"/>
              <a:t> </a:t>
            </a:r>
            <a:r>
              <a:rPr lang="nl-NL" dirty="0" err="1"/>
              <a:t>Choreography</a:t>
            </a:r>
            <a:endParaRPr lang="en-NL" dirty="0"/>
          </a:p>
        </p:txBody>
      </p:sp>
      <p:sp>
        <p:nvSpPr>
          <p:cNvPr id="3" name="Content Placeholder 2">
            <a:extLst>
              <a:ext uri="{FF2B5EF4-FFF2-40B4-BE49-F238E27FC236}">
                <a16:creationId xmlns:a16="http://schemas.microsoft.com/office/drawing/2014/main" id="{C299A22E-5E86-48D4-AE1B-D45D48A3D4E3}"/>
              </a:ext>
            </a:extLst>
          </p:cNvPr>
          <p:cNvSpPr>
            <a:spLocks noGrp="1"/>
          </p:cNvSpPr>
          <p:nvPr>
            <p:ph idx="1"/>
          </p:nvPr>
        </p:nvSpPr>
        <p:spPr>
          <a:xfrm>
            <a:off x="720003" y="936000"/>
            <a:ext cx="6967991" cy="3780000"/>
          </a:xfrm>
        </p:spPr>
        <p:txBody>
          <a:bodyPr/>
          <a:lstStyle/>
          <a:p>
            <a:r>
              <a:rPr lang="nl-NL" dirty="0"/>
              <a:t>Workflow </a:t>
            </a:r>
            <a:r>
              <a:rPr lang="nl-NL" dirty="0" err="1"/>
              <a:t>definition</a:t>
            </a:r>
            <a:r>
              <a:rPr lang="nl-NL" dirty="0"/>
              <a:t> </a:t>
            </a:r>
            <a:r>
              <a:rPr lang="nl-NL" dirty="0" err="1"/>
              <a:t>exists</a:t>
            </a:r>
            <a:endParaRPr lang="nl-NL" dirty="0"/>
          </a:p>
          <a:p>
            <a:r>
              <a:rPr lang="nl-NL" dirty="0"/>
              <a:t>Workflow </a:t>
            </a:r>
            <a:r>
              <a:rPr lang="nl-NL" dirty="0" err="1"/>
              <a:t>definition</a:t>
            </a:r>
            <a:r>
              <a:rPr lang="nl-NL" dirty="0"/>
              <a:t> is </a:t>
            </a:r>
            <a:r>
              <a:rPr lang="nl-NL" dirty="0" err="1"/>
              <a:t>instantiated</a:t>
            </a:r>
            <a:r>
              <a:rPr lang="nl-NL" dirty="0"/>
              <a:t> as routing slip </a:t>
            </a:r>
            <a:r>
              <a:rPr lang="nl-NL" dirty="0" err="1"/>
              <a:t>that</a:t>
            </a:r>
            <a:r>
              <a:rPr lang="nl-NL" dirty="0"/>
              <a:t> is </a:t>
            </a:r>
            <a:r>
              <a:rPr lang="nl-NL" dirty="0" err="1"/>
              <a:t>included</a:t>
            </a:r>
            <a:r>
              <a:rPr lang="nl-NL" dirty="0"/>
              <a:t> in events</a:t>
            </a:r>
          </a:p>
          <a:p>
            <a:pPr lvl="1"/>
            <a:r>
              <a:rPr lang="nl-NL" dirty="0" err="1"/>
              <a:t>Available</a:t>
            </a:r>
            <a:r>
              <a:rPr lang="nl-NL" dirty="0"/>
              <a:t> </a:t>
            </a:r>
            <a:r>
              <a:rPr lang="nl-NL" dirty="0" err="1"/>
              <a:t>to</a:t>
            </a:r>
            <a:r>
              <a:rPr lang="nl-NL" dirty="0"/>
              <a:t> </a:t>
            </a:r>
            <a:r>
              <a:rPr lang="nl-NL" dirty="0" err="1"/>
              <a:t>each</a:t>
            </a:r>
            <a:r>
              <a:rPr lang="nl-NL" dirty="0"/>
              <a:t> actor</a:t>
            </a:r>
          </a:p>
          <a:p>
            <a:r>
              <a:rPr lang="nl-NL" dirty="0"/>
              <a:t>Actors </a:t>
            </a:r>
            <a:r>
              <a:rPr lang="nl-NL" dirty="0" err="1"/>
              <a:t>determine</a:t>
            </a:r>
            <a:r>
              <a:rPr lang="nl-NL" dirty="0"/>
              <a:t> </a:t>
            </a:r>
            <a:r>
              <a:rPr lang="nl-NL" dirty="0" err="1"/>
              <a:t>if</a:t>
            </a:r>
            <a:r>
              <a:rPr lang="nl-NL" dirty="0"/>
              <a:t> </a:t>
            </a:r>
            <a:r>
              <a:rPr lang="nl-NL" dirty="0" err="1"/>
              <a:t>the</a:t>
            </a:r>
            <a:r>
              <a:rPr lang="nl-NL" dirty="0"/>
              <a:t> routing slip for </a:t>
            </a:r>
            <a:r>
              <a:rPr lang="nl-NL" dirty="0" err="1"/>
              <a:t>an</a:t>
            </a:r>
            <a:r>
              <a:rPr lang="nl-NL" dirty="0"/>
              <a:t> </a:t>
            </a:r>
            <a:r>
              <a:rPr lang="nl-NL" dirty="0" err="1"/>
              <a:t>instance</a:t>
            </a:r>
            <a:r>
              <a:rPr lang="nl-NL" dirty="0"/>
              <a:t> </a:t>
            </a:r>
            <a:r>
              <a:rPr lang="nl-NL" dirty="0" err="1"/>
              <a:t>allows</a:t>
            </a:r>
            <a:r>
              <a:rPr lang="nl-NL" dirty="0"/>
              <a:t> | prompts </a:t>
            </a:r>
            <a:r>
              <a:rPr lang="nl-NL" dirty="0" err="1"/>
              <a:t>them</a:t>
            </a:r>
            <a:r>
              <a:rPr lang="nl-NL" dirty="0"/>
              <a:t> </a:t>
            </a:r>
            <a:r>
              <a:rPr lang="nl-NL" dirty="0" err="1"/>
              <a:t>to</a:t>
            </a:r>
            <a:r>
              <a:rPr lang="nl-NL" dirty="0"/>
              <a:t> act</a:t>
            </a:r>
          </a:p>
          <a:p>
            <a:r>
              <a:rPr lang="nl-NL" dirty="0" err="1"/>
              <a:t>If</a:t>
            </a:r>
            <a:r>
              <a:rPr lang="nl-NL" dirty="0"/>
              <a:t> </a:t>
            </a:r>
            <a:r>
              <a:rPr lang="nl-NL" dirty="0" err="1"/>
              <a:t>so</a:t>
            </a:r>
            <a:r>
              <a:rPr lang="nl-NL" dirty="0"/>
              <a:t>, </a:t>
            </a:r>
            <a:r>
              <a:rPr lang="nl-NL" dirty="0" err="1"/>
              <a:t>they</a:t>
            </a:r>
            <a:r>
              <a:rPr lang="nl-NL" dirty="0"/>
              <a:t> </a:t>
            </a:r>
            <a:r>
              <a:rPr lang="nl-NL" dirty="0" err="1"/>
              <a:t>perform</a:t>
            </a:r>
            <a:r>
              <a:rPr lang="nl-NL" dirty="0"/>
              <a:t> </a:t>
            </a:r>
            <a:r>
              <a:rPr lang="nl-NL" dirty="0" err="1"/>
              <a:t>work</a:t>
            </a:r>
            <a:r>
              <a:rPr lang="nl-NL" dirty="0"/>
              <a:t> </a:t>
            </a:r>
            <a:r>
              <a:rPr lang="nl-NL" dirty="0" err="1"/>
              <a:t>then</a:t>
            </a:r>
            <a:r>
              <a:rPr lang="nl-NL" dirty="0"/>
              <a:t> update routing slip </a:t>
            </a:r>
            <a:r>
              <a:rPr lang="nl-NL" dirty="0" err="1"/>
              <a:t>and</a:t>
            </a:r>
            <a:r>
              <a:rPr lang="nl-NL" dirty="0"/>
              <a:t> </a:t>
            </a:r>
            <a:r>
              <a:rPr lang="nl-NL" dirty="0" err="1"/>
              <a:t>publish</a:t>
            </a:r>
            <a:r>
              <a:rPr lang="nl-NL" dirty="0"/>
              <a:t> </a:t>
            </a:r>
            <a:r>
              <a:rPr lang="nl-NL" dirty="0" err="1"/>
              <a:t>an</a:t>
            </a:r>
            <a:r>
              <a:rPr lang="nl-NL" dirty="0"/>
              <a:t> event</a:t>
            </a:r>
          </a:p>
          <a:p>
            <a:r>
              <a:rPr lang="nl-NL" dirty="0" err="1"/>
              <a:t>And</a:t>
            </a:r>
            <a:r>
              <a:rPr lang="nl-NL" dirty="0"/>
              <a:t> </a:t>
            </a:r>
            <a:r>
              <a:rPr lang="nl-NL" dirty="0" err="1"/>
              <a:t>so</a:t>
            </a:r>
            <a:r>
              <a:rPr lang="nl-NL" dirty="0"/>
              <a:t> on</a:t>
            </a:r>
          </a:p>
          <a:p>
            <a:endParaRPr lang="nl-NL" dirty="0"/>
          </a:p>
          <a:p>
            <a:r>
              <a:rPr lang="nl-NL" dirty="0" err="1"/>
              <a:t>Extremely</a:t>
            </a:r>
            <a:r>
              <a:rPr lang="nl-NL" dirty="0"/>
              <a:t> </a:t>
            </a:r>
            <a:r>
              <a:rPr lang="nl-NL" dirty="0" err="1"/>
              <a:t>flexible</a:t>
            </a:r>
            <a:endParaRPr lang="nl-NL" dirty="0"/>
          </a:p>
          <a:p>
            <a:pPr lvl="1"/>
            <a:r>
              <a:rPr lang="nl-NL" dirty="0" err="1"/>
              <a:t>Deploy</a:t>
            </a:r>
            <a:r>
              <a:rPr lang="nl-NL" dirty="0"/>
              <a:t> </a:t>
            </a:r>
            <a:r>
              <a:rPr lang="nl-NL" dirty="0" err="1"/>
              <a:t>and</a:t>
            </a:r>
            <a:r>
              <a:rPr lang="nl-NL" dirty="0"/>
              <a:t> </a:t>
            </a:r>
            <a:r>
              <a:rPr lang="nl-NL" dirty="0" err="1"/>
              <a:t>redeploy</a:t>
            </a:r>
            <a:r>
              <a:rPr lang="nl-NL" dirty="0"/>
              <a:t> actors as </a:t>
            </a:r>
            <a:r>
              <a:rPr lang="nl-NL" dirty="0" err="1"/>
              <a:t>desired</a:t>
            </a:r>
            <a:endParaRPr lang="nl-NL" dirty="0"/>
          </a:p>
          <a:p>
            <a:pPr lvl="1"/>
            <a:r>
              <a:rPr lang="nl-NL" dirty="0"/>
              <a:t>A/B </a:t>
            </a:r>
            <a:r>
              <a:rPr lang="nl-NL" dirty="0" err="1"/>
              <a:t>and</a:t>
            </a:r>
            <a:r>
              <a:rPr lang="nl-NL" dirty="0"/>
              <a:t> </a:t>
            </a:r>
            <a:r>
              <a:rPr lang="nl-NL" dirty="0" err="1"/>
              <a:t>Canary</a:t>
            </a:r>
            <a:r>
              <a:rPr lang="nl-NL" dirty="0"/>
              <a:t> </a:t>
            </a:r>
            <a:r>
              <a:rPr lang="nl-NL" dirty="0" err="1"/>
              <a:t>testing</a:t>
            </a:r>
            <a:endParaRPr lang="nl-NL" dirty="0"/>
          </a:p>
          <a:p>
            <a:pPr lvl="1"/>
            <a:r>
              <a:rPr lang="nl-NL" dirty="0" err="1"/>
              <a:t>Modifying</a:t>
            </a:r>
            <a:r>
              <a:rPr lang="nl-NL" dirty="0"/>
              <a:t> workflow </a:t>
            </a:r>
            <a:r>
              <a:rPr lang="nl-NL" dirty="0" err="1"/>
              <a:t>definitions</a:t>
            </a:r>
            <a:endParaRPr lang="nl-NL" dirty="0"/>
          </a:p>
          <a:p>
            <a:pPr lvl="2"/>
            <a:r>
              <a:rPr lang="nl-NL" dirty="0" err="1"/>
              <a:t>Potentially</a:t>
            </a:r>
            <a:r>
              <a:rPr lang="nl-NL" dirty="0"/>
              <a:t> even for running </a:t>
            </a:r>
            <a:r>
              <a:rPr lang="nl-NL" dirty="0" err="1"/>
              <a:t>instances</a:t>
            </a:r>
            <a:br>
              <a:rPr lang="nl-NL" dirty="0"/>
            </a:br>
            <a:endParaRPr lang="nl-NL" dirty="0"/>
          </a:p>
          <a:p>
            <a:pPr lvl="1"/>
            <a:endParaRPr lang="en-NL" dirty="0"/>
          </a:p>
        </p:txBody>
      </p:sp>
      <p:sp>
        <p:nvSpPr>
          <p:cNvPr id="4" name="Footer Placeholder 3">
            <a:extLst>
              <a:ext uri="{FF2B5EF4-FFF2-40B4-BE49-F238E27FC236}">
                <a16:creationId xmlns:a16="http://schemas.microsoft.com/office/drawing/2014/main" id="{FA2A519C-F436-4853-83E8-532F62750FA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0CE1478F-7DA1-43ED-8ABF-1A86EDF6F037}"/>
              </a:ext>
            </a:extLst>
          </p:cNvPr>
          <p:cNvSpPr>
            <a:spLocks noGrp="1"/>
          </p:cNvSpPr>
          <p:nvPr>
            <p:ph type="sldNum" sz="quarter" idx="12"/>
          </p:nvPr>
        </p:nvSpPr>
        <p:spPr/>
        <p:txBody>
          <a:bodyPr/>
          <a:lstStyle/>
          <a:p>
            <a:fld id="{14F1411D-0280-154F-AEAC-4C20B7AA46B2}" type="slidenum">
              <a:rPr lang="nl-NL" smtClean="0"/>
              <a:t>27</a:t>
            </a:fld>
            <a:endParaRPr lang="nl-NL"/>
          </a:p>
        </p:txBody>
      </p:sp>
      <p:sp>
        <p:nvSpPr>
          <p:cNvPr id="6" name="Freeform: Shape 5">
            <a:extLst>
              <a:ext uri="{FF2B5EF4-FFF2-40B4-BE49-F238E27FC236}">
                <a16:creationId xmlns:a16="http://schemas.microsoft.com/office/drawing/2014/main" id="{287EC0FC-DFD9-4CD3-A5EC-BC24A07CAB39}"/>
              </a:ext>
            </a:extLst>
          </p:cNvPr>
          <p:cNvSpPr/>
          <p:nvPr/>
        </p:nvSpPr>
        <p:spPr>
          <a:xfrm>
            <a:off x="276144" y="1948375"/>
            <a:ext cx="1662306" cy="801883"/>
          </a:xfrm>
          <a:custGeom>
            <a:avLst/>
            <a:gdLst>
              <a:gd name="connsiteX0" fmla="*/ 1594859 w 1662306"/>
              <a:gd name="connsiteY0" fmla="*/ 527539 h 801883"/>
              <a:gd name="connsiteX1" fmla="*/ 1615961 w 1662306"/>
              <a:gd name="connsiteY1" fmla="*/ 696351 h 801883"/>
              <a:gd name="connsiteX2" fmla="*/ 1067321 w 1662306"/>
              <a:gd name="connsiteY2" fmla="*/ 787791 h 801883"/>
              <a:gd name="connsiteX3" fmla="*/ 181056 w 1662306"/>
              <a:gd name="connsiteY3" fmla="*/ 752622 h 801883"/>
              <a:gd name="connsiteX4" fmla="*/ 12244 w 1662306"/>
              <a:gd name="connsiteY4" fmla="*/ 337625 h 801883"/>
              <a:gd name="connsiteX5" fmla="*/ 378004 w 1662306"/>
              <a:gd name="connsiteY5" fmla="*/ 0 h 801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2306" h="801883">
                <a:moveTo>
                  <a:pt x="1594859" y="527539"/>
                </a:moveTo>
                <a:cubicBezTo>
                  <a:pt x="1649371" y="590257"/>
                  <a:pt x="1703884" y="652976"/>
                  <a:pt x="1615961" y="696351"/>
                </a:cubicBezTo>
                <a:cubicBezTo>
                  <a:pt x="1528038" y="739726"/>
                  <a:pt x="1306472" y="778413"/>
                  <a:pt x="1067321" y="787791"/>
                </a:cubicBezTo>
                <a:cubicBezTo>
                  <a:pt x="828170" y="797169"/>
                  <a:pt x="356902" y="827650"/>
                  <a:pt x="181056" y="752622"/>
                </a:cubicBezTo>
                <a:cubicBezTo>
                  <a:pt x="5210" y="677594"/>
                  <a:pt x="-20581" y="463062"/>
                  <a:pt x="12244" y="337625"/>
                </a:cubicBezTo>
                <a:cubicBezTo>
                  <a:pt x="45069" y="212188"/>
                  <a:pt x="211536" y="106094"/>
                  <a:pt x="378004"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3669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Rounded Rectangle 41">
            <a:extLst>
              <a:ext uri="{FF2B5EF4-FFF2-40B4-BE49-F238E27FC236}">
                <a16:creationId xmlns:a16="http://schemas.microsoft.com/office/drawing/2014/main" id="{02F6ABB7-3093-47C6-9738-678162CA4181}"/>
              </a:ext>
            </a:extLst>
          </p:cNvPr>
          <p:cNvSpPr/>
          <p:nvPr/>
        </p:nvSpPr>
        <p:spPr>
          <a:xfrm>
            <a:off x="1904901" y="2834015"/>
            <a:ext cx="818673" cy="142443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Workflow [Event] Monitor</a:t>
            </a:r>
            <a:endParaRPr lang="nl-NL" sz="1013" dirty="0"/>
          </a:p>
        </p:txBody>
      </p:sp>
      <p:pic>
        <p:nvPicPr>
          <p:cNvPr id="42" name="Picture 6" descr="Image result for stethoscope">
            <a:extLst>
              <a:ext uri="{FF2B5EF4-FFF2-40B4-BE49-F238E27FC236}">
                <a16:creationId xmlns:a16="http://schemas.microsoft.com/office/drawing/2014/main" id="{E51FBCD1-7B2B-4F04-BC76-22824EA5FAB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47493" y="2700057"/>
            <a:ext cx="2170775" cy="161782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F8D99A4-0AAB-414D-9288-AB88C9E0774E}"/>
              </a:ext>
            </a:extLst>
          </p:cNvPr>
          <p:cNvSpPr>
            <a:spLocks noGrp="1"/>
          </p:cNvSpPr>
          <p:nvPr>
            <p:ph type="title"/>
          </p:nvPr>
        </p:nvSpPr>
        <p:spPr/>
        <p:txBody>
          <a:bodyPr/>
          <a:lstStyle/>
          <a:p>
            <a:r>
              <a:rPr lang="nl-NL" dirty="0" err="1"/>
              <a:t>Guided</a:t>
            </a:r>
            <a:r>
              <a:rPr lang="nl-NL" dirty="0"/>
              <a:t> </a:t>
            </a:r>
            <a:r>
              <a:rPr lang="nl-NL" dirty="0" err="1"/>
              <a:t>Choreography</a:t>
            </a:r>
            <a:r>
              <a:rPr lang="nl-NL" dirty="0"/>
              <a:t> </a:t>
            </a:r>
            <a:r>
              <a:rPr lang="nl-NL" dirty="0" err="1"/>
              <a:t>with</a:t>
            </a:r>
            <a:r>
              <a:rPr lang="nl-NL" dirty="0"/>
              <a:t> Routing Slip</a:t>
            </a:r>
            <a:endParaRPr lang="en-NL" dirty="0"/>
          </a:p>
        </p:txBody>
      </p:sp>
      <p:sp>
        <p:nvSpPr>
          <p:cNvPr id="4" name="Footer Placeholder 3">
            <a:extLst>
              <a:ext uri="{FF2B5EF4-FFF2-40B4-BE49-F238E27FC236}">
                <a16:creationId xmlns:a16="http://schemas.microsoft.com/office/drawing/2014/main" id="{BDAB2E3D-1FF5-4AD8-BDDD-FC7372FAA6C5}"/>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4A1C880-9D3A-44C7-A9B6-3BF46C5824BC}"/>
              </a:ext>
            </a:extLst>
          </p:cNvPr>
          <p:cNvSpPr>
            <a:spLocks noGrp="1"/>
          </p:cNvSpPr>
          <p:nvPr>
            <p:ph type="sldNum" sz="quarter" idx="12"/>
          </p:nvPr>
        </p:nvSpPr>
        <p:spPr/>
        <p:txBody>
          <a:bodyPr/>
          <a:lstStyle/>
          <a:p>
            <a:fld id="{14F1411D-0280-154F-AEAC-4C20B7AA46B2}" type="slidenum">
              <a:rPr lang="nl-NL" smtClean="0"/>
              <a:t>28</a:t>
            </a:fld>
            <a:endParaRPr lang="nl-NL"/>
          </a:p>
        </p:txBody>
      </p:sp>
      <p:sp>
        <p:nvSpPr>
          <p:cNvPr id="6" name="Rectangle: Rounded Corners 5">
            <a:extLst>
              <a:ext uri="{FF2B5EF4-FFF2-40B4-BE49-F238E27FC236}">
                <a16:creationId xmlns:a16="http://schemas.microsoft.com/office/drawing/2014/main" id="{B91D6C61-4F59-4FCB-94E5-64FCA32955B6}"/>
              </a:ext>
            </a:extLst>
          </p:cNvPr>
          <p:cNvSpPr/>
          <p:nvPr/>
        </p:nvSpPr>
        <p:spPr>
          <a:xfrm>
            <a:off x="1146517" y="1491175"/>
            <a:ext cx="1631853" cy="9355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Workflow Initiator</a:t>
            </a:r>
            <a:endParaRPr lang="en-NL" dirty="0"/>
          </a:p>
        </p:txBody>
      </p:sp>
      <p:sp>
        <p:nvSpPr>
          <p:cNvPr id="7" name="Arrow: Right 6">
            <a:extLst>
              <a:ext uri="{FF2B5EF4-FFF2-40B4-BE49-F238E27FC236}">
                <a16:creationId xmlns:a16="http://schemas.microsoft.com/office/drawing/2014/main" id="{37885C03-1681-4CE5-A184-267E3BF91B7B}"/>
              </a:ext>
            </a:extLst>
          </p:cNvPr>
          <p:cNvSpPr/>
          <p:nvPr/>
        </p:nvSpPr>
        <p:spPr>
          <a:xfrm>
            <a:off x="302455" y="1758462"/>
            <a:ext cx="935502" cy="3798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Cylinder 7">
            <a:extLst>
              <a:ext uri="{FF2B5EF4-FFF2-40B4-BE49-F238E27FC236}">
                <a16:creationId xmlns:a16="http://schemas.microsoft.com/office/drawing/2014/main" id="{BACF2AFC-31BF-4730-9CB0-1D741167AF8A}"/>
              </a:ext>
            </a:extLst>
          </p:cNvPr>
          <p:cNvSpPr/>
          <p:nvPr/>
        </p:nvSpPr>
        <p:spPr>
          <a:xfrm>
            <a:off x="302454" y="2570677"/>
            <a:ext cx="998807" cy="594554"/>
          </a:xfrm>
          <a:prstGeom prst="can">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Workflow </a:t>
            </a:r>
            <a:r>
              <a:rPr lang="nl-NL" sz="1050" dirty="0" err="1"/>
              <a:t>definitions</a:t>
            </a:r>
            <a:endParaRPr lang="en-NL" sz="1050" dirty="0"/>
          </a:p>
        </p:txBody>
      </p:sp>
      <p:sp>
        <p:nvSpPr>
          <p:cNvPr id="9" name="Freeform: Shape 8">
            <a:extLst>
              <a:ext uri="{FF2B5EF4-FFF2-40B4-BE49-F238E27FC236}">
                <a16:creationId xmlns:a16="http://schemas.microsoft.com/office/drawing/2014/main" id="{8E25BEAA-B7C0-47A6-AD9F-C340DF04F840}"/>
              </a:ext>
            </a:extLst>
          </p:cNvPr>
          <p:cNvSpPr/>
          <p:nvPr/>
        </p:nvSpPr>
        <p:spPr>
          <a:xfrm>
            <a:off x="977035" y="2370406"/>
            <a:ext cx="415667" cy="282620"/>
          </a:xfrm>
          <a:custGeom>
            <a:avLst/>
            <a:gdLst>
              <a:gd name="connsiteX0" fmla="*/ 338294 w 415667"/>
              <a:gd name="connsiteY0" fmla="*/ 0 h 282620"/>
              <a:gd name="connsiteX1" fmla="*/ 670 w 415667"/>
              <a:gd name="connsiteY1" fmla="*/ 281354 h 282620"/>
              <a:gd name="connsiteX2" fmla="*/ 415667 w 415667"/>
              <a:gd name="connsiteY2" fmla="*/ 84406 h 282620"/>
            </a:gdLst>
            <a:ahLst/>
            <a:cxnLst>
              <a:cxn ang="0">
                <a:pos x="connsiteX0" y="connsiteY0"/>
              </a:cxn>
              <a:cxn ang="0">
                <a:pos x="connsiteX1" y="connsiteY1"/>
              </a:cxn>
              <a:cxn ang="0">
                <a:pos x="connsiteX2" y="connsiteY2"/>
              </a:cxn>
            </a:cxnLst>
            <a:rect l="l" t="t" r="r" b="b"/>
            <a:pathLst>
              <a:path w="415667" h="282620">
                <a:moveTo>
                  <a:pt x="338294" y="0"/>
                </a:moveTo>
                <a:cubicBezTo>
                  <a:pt x="163034" y="133643"/>
                  <a:pt x="-12225" y="267286"/>
                  <a:pt x="670" y="281354"/>
                </a:cubicBezTo>
                <a:cubicBezTo>
                  <a:pt x="13565" y="295422"/>
                  <a:pt x="214616" y="189914"/>
                  <a:pt x="415667" y="8440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Arrow: Right 9">
            <a:extLst>
              <a:ext uri="{FF2B5EF4-FFF2-40B4-BE49-F238E27FC236}">
                <a16:creationId xmlns:a16="http://schemas.microsoft.com/office/drawing/2014/main" id="{F594BF56-24DD-497E-A6BA-23553BD08F0F}"/>
              </a:ext>
            </a:extLst>
          </p:cNvPr>
          <p:cNvSpPr/>
          <p:nvPr/>
        </p:nvSpPr>
        <p:spPr>
          <a:xfrm>
            <a:off x="2704848" y="1491175"/>
            <a:ext cx="647113" cy="935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Lightning Bolt 10">
            <a:extLst>
              <a:ext uri="{FF2B5EF4-FFF2-40B4-BE49-F238E27FC236}">
                <a16:creationId xmlns:a16="http://schemas.microsoft.com/office/drawing/2014/main" id="{E40AD63F-BDFD-4D5B-974F-EA1A5B667F66}"/>
              </a:ext>
            </a:extLst>
          </p:cNvPr>
          <p:cNvSpPr/>
          <p:nvPr/>
        </p:nvSpPr>
        <p:spPr>
          <a:xfrm>
            <a:off x="3213836" y="1311812"/>
            <a:ext cx="555673" cy="6471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02FAE861-0477-4985-8359-ED4B6B4F645F}"/>
              </a:ext>
            </a:extLst>
          </p:cNvPr>
          <p:cNvSpPr txBox="1"/>
          <p:nvPr/>
        </p:nvSpPr>
        <p:spPr>
          <a:xfrm>
            <a:off x="3467918" y="1241390"/>
            <a:ext cx="963405" cy="169277"/>
          </a:xfrm>
          <a:prstGeom prst="rect">
            <a:avLst/>
          </a:prstGeom>
          <a:noFill/>
        </p:spPr>
        <p:txBody>
          <a:bodyPr wrap="none" lIns="0" tIns="0" rIns="0" bIns="0" rtlCol="0">
            <a:spAutoFit/>
          </a:bodyPr>
          <a:lstStyle/>
          <a:p>
            <a:r>
              <a:rPr lang="nl-NL" sz="1100" i="1" dirty="0"/>
              <a:t>Workflow event</a:t>
            </a:r>
            <a:endParaRPr lang="en-NL" sz="1100" i="1" dirty="0" err="1"/>
          </a:p>
        </p:txBody>
      </p:sp>
      <p:sp>
        <p:nvSpPr>
          <p:cNvPr id="13" name="Rectangle: Rounded Corners 12">
            <a:extLst>
              <a:ext uri="{FF2B5EF4-FFF2-40B4-BE49-F238E27FC236}">
                <a16:creationId xmlns:a16="http://schemas.microsoft.com/office/drawing/2014/main" id="{780C6352-24CB-4C59-8660-0D7ADB6C5575}"/>
              </a:ext>
            </a:extLst>
          </p:cNvPr>
          <p:cNvSpPr/>
          <p:nvPr/>
        </p:nvSpPr>
        <p:spPr>
          <a:xfrm>
            <a:off x="3945988" y="154041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TextBox 13">
            <a:extLst>
              <a:ext uri="{FF2B5EF4-FFF2-40B4-BE49-F238E27FC236}">
                <a16:creationId xmlns:a16="http://schemas.microsoft.com/office/drawing/2014/main" id="{8A184587-5ED1-46D8-A276-D0C1A8966260}"/>
              </a:ext>
            </a:extLst>
          </p:cNvPr>
          <p:cNvSpPr txBox="1"/>
          <p:nvPr/>
        </p:nvSpPr>
        <p:spPr>
          <a:xfrm rot="5400000">
            <a:off x="3808743" y="2850561"/>
            <a:ext cx="759823" cy="200055"/>
          </a:xfrm>
          <a:prstGeom prst="rect">
            <a:avLst/>
          </a:prstGeom>
          <a:noFill/>
        </p:spPr>
        <p:txBody>
          <a:bodyPr wrap="none" lIns="0" tIns="0" rIns="0" bIns="0" rtlCol="0">
            <a:spAutoFit/>
          </a:bodyPr>
          <a:lstStyle/>
          <a:p>
            <a:r>
              <a:rPr lang="nl-NL" sz="1300" dirty="0"/>
              <a:t>Event Bus</a:t>
            </a:r>
            <a:endParaRPr lang="en-NL" sz="1300" dirty="0" err="1"/>
          </a:p>
        </p:txBody>
      </p:sp>
      <p:sp>
        <p:nvSpPr>
          <p:cNvPr id="16" name="Footer Placeholder 3">
            <a:extLst>
              <a:ext uri="{FF2B5EF4-FFF2-40B4-BE49-F238E27FC236}">
                <a16:creationId xmlns:a16="http://schemas.microsoft.com/office/drawing/2014/main" id="{8BA0E2BB-0BFC-4251-B849-18FE819FC235}"/>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 Cloud- and Container-Based Approach to Microservices-Powered Workflows</a:t>
            </a:r>
            <a:endParaRPr lang="nl-NL" dirty="0"/>
          </a:p>
        </p:txBody>
      </p:sp>
      <p:sp>
        <p:nvSpPr>
          <p:cNvPr id="17" name="Slide Number Placeholder 4">
            <a:extLst>
              <a:ext uri="{FF2B5EF4-FFF2-40B4-BE49-F238E27FC236}">
                <a16:creationId xmlns:a16="http://schemas.microsoft.com/office/drawing/2014/main" id="{FE725F9B-8C25-4879-B898-D4214A17318D}"/>
              </a:ext>
            </a:extLst>
          </p:cNvPr>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28</a:t>
            </a:fld>
            <a:endParaRPr lang="nl-NL"/>
          </a:p>
        </p:txBody>
      </p:sp>
      <p:sp>
        <p:nvSpPr>
          <p:cNvPr id="18" name="Rectangle: Rounded Corners 17">
            <a:extLst>
              <a:ext uri="{FF2B5EF4-FFF2-40B4-BE49-F238E27FC236}">
                <a16:creationId xmlns:a16="http://schemas.microsoft.com/office/drawing/2014/main" id="{1BFE7B1F-BD3F-401F-9E6D-E795D5829092}"/>
              </a:ext>
            </a:extLst>
          </p:cNvPr>
          <p:cNvSpPr/>
          <p:nvPr/>
        </p:nvSpPr>
        <p:spPr>
          <a:xfrm>
            <a:off x="4919211" y="3379699"/>
            <a:ext cx="1030900" cy="383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20" name="Rectangle: Rounded Corners 19">
            <a:extLst>
              <a:ext uri="{FF2B5EF4-FFF2-40B4-BE49-F238E27FC236}">
                <a16:creationId xmlns:a16="http://schemas.microsoft.com/office/drawing/2014/main" id="{3AC8F3A9-A3F4-4596-B35F-008CB99B2579}"/>
              </a:ext>
            </a:extLst>
          </p:cNvPr>
          <p:cNvSpPr/>
          <p:nvPr/>
        </p:nvSpPr>
        <p:spPr>
          <a:xfrm>
            <a:off x="4919211" y="242667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1" name="Rectangle: Rounded Corners 20">
            <a:extLst>
              <a:ext uri="{FF2B5EF4-FFF2-40B4-BE49-F238E27FC236}">
                <a16:creationId xmlns:a16="http://schemas.microsoft.com/office/drawing/2014/main" id="{52A824DA-D638-464B-8EAB-F8AC6321F202}"/>
              </a:ext>
            </a:extLst>
          </p:cNvPr>
          <p:cNvSpPr/>
          <p:nvPr/>
        </p:nvSpPr>
        <p:spPr>
          <a:xfrm>
            <a:off x="4919211" y="43327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22" name="Lightning Bolt 21">
            <a:extLst>
              <a:ext uri="{FF2B5EF4-FFF2-40B4-BE49-F238E27FC236}">
                <a16:creationId xmlns:a16="http://schemas.microsoft.com/office/drawing/2014/main" id="{24679806-D8B3-4F20-8417-ABF74D9C162D}"/>
              </a:ext>
            </a:extLst>
          </p:cNvPr>
          <p:cNvSpPr/>
          <p:nvPr/>
        </p:nvSpPr>
        <p:spPr>
          <a:xfrm>
            <a:off x="4776570" y="2271929"/>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Lightning Bolt 22">
            <a:extLst>
              <a:ext uri="{FF2B5EF4-FFF2-40B4-BE49-F238E27FC236}">
                <a16:creationId xmlns:a16="http://schemas.microsoft.com/office/drawing/2014/main" id="{749CA60F-77B7-43F3-AB21-63A629FD339D}"/>
              </a:ext>
            </a:extLst>
          </p:cNvPr>
          <p:cNvSpPr/>
          <p:nvPr/>
        </p:nvSpPr>
        <p:spPr>
          <a:xfrm>
            <a:off x="4776570" y="3232046"/>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Lightning Bolt 23">
            <a:extLst>
              <a:ext uri="{FF2B5EF4-FFF2-40B4-BE49-F238E27FC236}">
                <a16:creationId xmlns:a16="http://schemas.microsoft.com/office/drawing/2014/main" id="{A6EADD45-2813-4F0B-B13E-3597C5F6EE65}"/>
              </a:ext>
            </a:extLst>
          </p:cNvPr>
          <p:cNvSpPr/>
          <p:nvPr/>
        </p:nvSpPr>
        <p:spPr>
          <a:xfrm>
            <a:off x="4776570" y="4227333"/>
            <a:ext cx="191430" cy="251557"/>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Speech Bubble: Rectangle 14">
            <a:extLst>
              <a:ext uri="{FF2B5EF4-FFF2-40B4-BE49-F238E27FC236}">
                <a16:creationId xmlns:a16="http://schemas.microsoft.com/office/drawing/2014/main" id="{40DB23EC-B45B-413D-8D47-19DA6131ED61}"/>
              </a:ext>
            </a:extLst>
          </p:cNvPr>
          <p:cNvSpPr/>
          <p:nvPr/>
        </p:nvSpPr>
        <p:spPr>
          <a:xfrm>
            <a:off x="6734581" y="2511716"/>
            <a:ext cx="1797421" cy="935502"/>
          </a:xfrm>
          <a:prstGeom prst="wedgeRectCallout">
            <a:avLst>
              <a:gd name="adj1" fmla="val -146636"/>
              <a:gd name="adj2" fmla="val 42951"/>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6" name="Speech Bubble: Rectangle 25">
            <a:extLst>
              <a:ext uri="{FF2B5EF4-FFF2-40B4-BE49-F238E27FC236}">
                <a16:creationId xmlns:a16="http://schemas.microsoft.com/office/drawing/2014/main" id="{9DC5CDFA-34A5-4EF1-A445-8E612BE29439}"/>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7" name="Speech Bubble: Rectangle 26">
            <a:extLst>
              <a:ext uri="{FF2B5EF4-FFF2-40B4-BE49-F238E27FC236}">
                <a16:creationId xmlns:a16="http://schemas.microsoft.com/office/drawing/2014/main" id="{0B0083E9-A86C-42F1-9F0E-83B2F9057EF5}"/>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8" name="Speech Bubble: Rectangle 27">
            <a:extLst>
              <a:ext uri="{FF2B5EF4-FFF2-40B4-BE49-F238E27FC236}">
                <a16:creationId xmlns:a16="http://schemas.microsoft.com/office/drawing/2014/main" id="{49B7D839-3301-4AC1-933A-6441C88733B2}"/>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9" name="Speech Bubble: Rectangle 28">
            <a:extLst>
              <a:ext uri="{FF2B5EF4-FFF2-40B4-BE49-F238E27FC236}">
                <a16:creationId xmlns:a16="http://schemas.microsoft.com/office/drawing/2014/main" id="{CD623B7C-A9FC-4799-8328-511EE481BEE1}"/>
              </a:ext>
            </a:extLst>
          </p:cNvPr>
          <p:cNvSpPr/>
          <p:nvPr/>
        </p:nvSpPr>
        <p:spPr>
          <a:xfrm>
            <a:off x="6734581" y="2511716"/>
            <a:ext cx="1797421" cy="935502"/>
          </a:xfrm>
          <a:prstGeom prst="wedgeRectCallout">
            <a:avLst>
              <a:gd name="adj1" fmla="val -148593"/>
              <a:gd name="adj2" fmla="val -60808"/>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30" name="Speech Bubble: Rectangle 29">
            <a:extLst>
              <a:ext uri="{FF2B5EF4-FFF2-40B4-BE49-F238E27FC236}">
                <a16:creationId xmlns:a16="http://schemas.microsoft.com/office/drawing/2014/main" id="{0AE06110-A84E-4B52-839A-A5A4FCA91016}"/>
              </a:ext>
            </a:extLst>
          </p:cNvPr>
          <p:cNvSpPr/>
          <p:nvPr/>
        </p:nvSpPr>
        <p:spPr>
          <a:xfrm>
            <a:off x="6728267" y="2511716"/>
            <a:ext cx="1797421" cy="935502"/>
          </a:xfrm>
          <a:prstGeom prst="wedgeRectCallout">
            <a:avLst>
              <a:gd name="adj1" fmla="val -152506"/>
              <a:gd name="adj2" fmla="val 148966"/>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tx1">
                    <a:lumMod val="95000"/>
                    <a:lumOff val="5000"/>
                  </a:schemeClr>
                </a:solidFill>
              </a:rPr>
              <a:t>Check </a:t>
            </a: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routing slip </a:t>
            </a:r>
            <a:r>
              <a:rPr lang="nl-NL" sz="1200" dirty="0" err="1">
                <a:solidFill>
                  <a:schemeClr val="tx1">
                    <a:lumMod val="95000"/>
                    <a:lumOff val="5000"/>
                  </a:schemeClr>
                </a:solidFill>
              </a:rPr>
              <a:t>contains</a:t>
            </a:r>
            <a:r>
              <a:rPr lang="nl-NL" sz="1200" dirty="0">
                <a:solidFill>
                  <a:schemeClr val="tx1">
                    <a:lumMod val="95000"/>
                    <a:lumOff val="5000"/>
                  </a:schemeClr>
                </a:solidFill>
              </a:rPr>
              <a:t> a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a:t>
            </a:r>
            <a:r>
              <a:rPr lang="nl-NL" sz="1200" dirty="0" err="1">
                <a:solidFill>
                  <a:schemeClr val="tx1">
                    <a:lumMod val="95000"/>
                    <a:lumOff val="5000"/>
                  </a:schemeClr>
                </a:solidFill>
              </a:rPr>
              <a:t>this</a:t>
            </a:r>
            <a:r>
              <a:rPr lang="nl-NL" sz="1200" dirty="0">
                <a:solidFill>
                  <a:schemeClr val="tx1">
                    <a:lumMod val="95000"/>
                    <a:lumOff val="5000"/>
                  </a:schemeClr>
                </a:solidFill>
              </a:rPr>
              <a:t> actor </a:t>
            </a:r>
            <a:r>
              <a:rPr lang="nl-NL" sz="1200" dirty="0" err="1">
                <a:solidFill>
                  <a:schemeClr val="tx1">
                    <a:lumMod val="95000"/>
                    <a:lumOff val="5000"/>
                  </a:schemeClr>
                </a:solidFill>
              </a:rPr>
              <a:t>can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that</a:t>
            </a:r>
            <a:r>
              <a:rPr lang="nl-NL" sz="1200" dirty="0">
                <a:solidFill>
                  <a:schemeClr val="tx1">
                    <a:lumMod val="95000"/>
                    <a:lumOff val="5000"/>
                  </a:schemeClr>
                </a:solidFill>
              </a:rPr>
              <a:t> is </a:t>
            </a:r>
            <a:r>
              <a:rPr lang="nl-NL" sz="1200" dirty="0" err="1">
                <a:solidFill>
                  <a:schemeClr val="tx1">
                    <a:lumMod val="95000"/>
                    <a:lumOff val="5000"/>
                  </a:schemeClr>
                </a:solidFill>
              </a:rPr>
              <a:t>released</a:t>
            </a:r>
            <a:r>
              <a:rPr lang="nl-NL" sz="1200" dirty="0">
                <a:solidFill>
                  <a:schemeClr val="tx1">
                    <a:lumMod val="95000"/>
                    <a:lumOff val="5000"/>
                  </a:schemeClr>
                </a:solidFill>
              </a:rPr>
              <a:t> for </a:t>
            </a:r>
            <a:r>
              <a:rPr lang="nl-NL" sz="1200" dirty="0" err="1">
                <a:solidFill>
                  <a:schemeClr val="tx1">
                    <a:lumMod val="95000"/>
                    <a:lumOff val="5000"/>
                  </a:schemeClr>
                </a:solidFill>
              </a:rPr>
              <a:t>execution</a:t>
            </a:r>
            <a:endParaRPr lang="en-NL" sz="1200" dirty="0">
              <a:solidFill>
                <a:schemeClr val="tx1">
                  <a:lumMod val="95000"/>
                  <a:lumOff val="5000"/>
                </a:schemeClr>
              </a:solidFill>
            </a:endParaRPr>
          </a:p>
        </p:txBody>
      </p:sp>
      <p:sp>
        <p:nvSpPr>
          <p:cNvPr id="25" name="Rectangle 24">
            <a:extLst>
              <a:ext uri="{FF2B5EF4-FFF2-40B4-BE49-F238E27FC236}">
                <a16:creationId xmlns:a16="http://schemas.microsoft.com/office/drawing/2014/main" id="{AD4B90C5-1D7C-4329-AADC-6E17280ABDC7}"/>
              </a:ext>
            </a:extLst>
          </p:cNvPr>
          <p:cNvSpPr/>
          <p:nvPr/>
        </p:nvSpPr>
        <p:spPr>
          <a:xfrm>
            <a:off x="5950111" y="70338"/>
            <a:ext cx="3074314" cy="17865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72" name="Straight Arrow Connector 3071">
            <a:extLst>
              <a:ext uri="{FF2B5EF4-FFF2-40B4-BE49-F238E27FC236}">
                <a16:creationId xmlns:a16="http://schemas.microsoft.com/office/drawing/2014/main" id="{1D37E52E-4432-407D-B3C7-EE6EC24DD3DD}"/>
              </a:ext>
            </a:extLst>
          </p:cNvPr>
          <p:cNvCxnSpPr/>
          <p:nvPr/>
        </p:nvCxnSpPr>
        <p:spPr>
          <a:xfrm flipV="1">
            <a:off x="3678702" y="1157895"/>
            <a:ext cx="2271409" cy="333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73" name="TextBox 3072">
            <a:extLst>
              <a:ext uri="{FF2B5EF4-FFF2-40B4-BE49-F238E27FC236}">
                <a16:creationId xmlns:a16="http://schemas.microsoft.com/office/drawing/2014/main" id="{46268322-F7F4-416D-A3F8-16B420CF7F9A}"/>
              </a:ext>
            </a:extLst>
          </p:cNvPr>
          <p:cNvSpPr txBox="1"/>
          <p:nvPr/>
        </p:nvSpPr>
        <p:spPr>
          <a:xfrm>
            <a:off x="6053434" y="70338"/>
            <a:ext cx="2309928" cy="1754326"/>
          </a:xfrm>
          <a:prstGeom prst="rect">
            <a:avLst/>
          </a:prstGeom>
          <a:noFill/>
        </p:spPr>
        <p:txBody>
          <a:bodyPr wrap="none" lIns="0" tIns="0" rIns="0" bIns="0" rtlCol="0">
            <a:spAutoFit/>
          </a:bodyPr>
          <a:lstStyle/>
          <a:p>
            <a:r>
              <a:rPr lang="nl-NL" sz="1300" b="1" dirty="0" err="1"/>
              <a:t>Payload</a:t>
            </a:r>
            <a:endParaRPr lang="nl-NL" sz="1100" b="1" dirty="0"/>
          </a:p>
          <a:p>
            <a:r>
              <a:rPr lang="nl-NL" sz="1100" dirty="0" err="1"/>
              <a:t>Instance</a:t>
            </a:r>
            <a:r>
              <a:rPr lang="nl-NL" sz="1100" dirty="0"/>
              <a:t> </a:t>
            </a:r>
            <a:r>
              <a:rPr lang="nl-NL" sz="1100" dirty="0" err="1"/>
              <a:t>Identifier</a:t>
            </a:r>
            <a:endParaRPr lang="nl-NL" sz="1100" dirty="0"/>
          </a:p>
          <a:p>
            <a:r>
              <a:rPr lang="nl-NL" sz="1100" dirty="0"/>
              <a:t>Workflow Definition </a:t>
            </a:r>
            <a:r>
              <a:rPr lang="nl-NL" sz="1100" dirty="0" err="1"/>
              <a:t>Identifier</a:t>
            </a:r>
            <a:endParaRPr lang="nl-NL" sz="1100" dirty="0"/>
          </a:p>
          <a:p>
            <a:r>
              <a:rPr lang="nl-NL" sz="1100" dirty="0"/>
              <a:t>State (</a:t>
            </a:r>
            <a:r>
              <a:rPr lang="nl-NL" sz="1100" dirty="0" err="1"/>
              <a:t>associated</a:t>
            </a:r>
            <a:r>
              <a:rPr lang="nl-NL" sz="1100" dirty="0"/>
              <a:t> data)</a:t>
            </a:r>
          </a:p>
          <a:p>
            <a:r>
              <a:rPr lang="nl-NL" sz="1100" dirty="0" err="1"/>
              <a:t>Tasks</a:t>
            </a:r>
            <a:endParaRPr lang="nl-NL" sz="1100" dirty="0"/>
          </a:p>
          <a:p>
            <a:r>
              <a:rPr lang="nl-NL" sz="1100" dirty="0"/>
              <a:t>- Activity type</a:t>
            </a:r>
          </a:p>
          <a:p>
            <a:r>
              <a:rPr lang="nl-NL" sz="1100" dirty="0"/>
              <a:t>- </a:t>
            </a:r>
            <a:r>
              <a:rPr lang="nl-NL" sz="1100" dirty="0" err="1"/>
              <a:t>Identifier</a:t>
            </a:r>
            <a:endParaRPr lang="nl-NL" sz="1100" dirty="0"/>
          </a:p>
          <a:p>
            <a:r>
              <a:rPr lang="nl-NL" sz="1100" dirty="0"/>
              <a:t>- Status (new | </a:t>
            </a:r>
            <a:r>
              <a:rPr lang="nl-NL" sz="1100" dirty="0" err="1"/>
              <a:t>done</a:t>
            </a:r>
            <a:r>
              <a:rPr lang="nl-NL" sz="1100" dirty="0"/>
              <a:t> | </a:t>
            </a:r>
            <a:r>
              <a:rPr lang="nl-NL" sz="1100" dirty="0" err="1"/>
              <a:t>waiting</a:t>
            </a:r>
            <a:r>
              <a:rPr lang="nl-NL" sz="1100" dirty="0"/>
              <a:t> | </a:t>
            </a:r>
            <a:r>
              <a:rPr lang="nl-NL" sz="1100" dirty="0" err="1"/>
              <a:t>failed</a:t>
            </a:r>
            <a:r>
              <a:rPr lang="nl-NL" sz="1100" dirty="0"/>
              <a:t>)</a:t>
            </a:r>
          </a:p>
          <a:p>
            <a:r>
              <a:rPr lang="nl-NL" sz="1100" dirty="0"/>
              <a:t>- </a:t>
            </a:r>
            <a:r>
              <a:rPr lang="nl-NL" sz="1100" dirty="0" err="1"/>
              <a:t>Conditions</a:t>
            </a:r>
            <a:r>
              <a:rPr lang="nl-NL" sz="1100" dirty="0"/>
              <a:t>/</a:t>
            </a:r>
            <a:r>
              <a:rPr lang="nl-NL" sz="1100" dirty="0" err="1"/>
              <a:t>Dependencies</a:t>
            </a:r>
            <a:endParaRPr lang="nl-NL" sz="1100" dirty="0"/>
          </a:p>
          <a:p>
            <a:r>
              <a:rPr lang="nl-NL" sz="1100" dirty="0"/>
              <a:t>Audit</a:t>
            </a:r>
            <a:endParaRPr lang="en-NL" sz="1100" dirty="0" err="1"/>
          </a:p>
        </p:txBody>
      </p:sp>
      <p:sp>
        <p:nvSpPr>
          <p:cNvPr id="35" name="Speech Bubble: Rectangle 34">
            <a:extLst>
              <a:ext uri="{FF2B5EF4-FFF2-40B4-BE49-F238E27FC236}">
                <a16:creationId xmlns:a16="http://schemas.microsoft.com/office/drawing/2014/main" id="{CAE474C8-94F0-4211-8607-B4713E113CD9}"/>
              </a:ext>
            </a:extLst>
          </p:cNvPr>
          <p:cNvSpPr/>
          <p:nvPr/>
        </p:nvSpPr>
        <p:spPr>
          <a:xfrm>
            <a:off x="7142237" y="3853838"/>
            <a:ext cx="1797421" cy="935502"/>
          </a:xfrm>
          <a:prstGeom prst="wedgeRectCallout">
            <a:avLst>
              <a:gd name="adj1" fmla="val -123156"/>
              <a:gd name="adj2" fmla="val 1964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solidFill>
                  <a:schemeClr val="tx1">
                    <a:lumMod val="95000"/>
                    <a:lumOff val="5000"/>
                  </a:schemeClr>
                </a:solidFill>
              </a:rPr>
              <a:t>If</a:t>
            </a:r>
            <a:r>
              <a:rPr lang="nl-NL" sz="1200" dirty="0">
                <a:solidFill>
                  <a:schemeClr val="tx1">
                    <a:lumMod val="95000"/>
                    <a:lumOff val="5000"/>
                  </a:schemeClr>
                </a:solidFill>
              </a:rPr>
              <a:t> </a:t>
            </a:r>
            <a:r>
              <a:rPr lang="nl-NL" sz="1200" dirty="0" err="1">
                <a:solidFill>
                  <a:schemeClr val="tx1">
                    <a:lumMod val="95000"/>
                    <a:lumOff val="5000"/>
                  </a:schemeClr>
                </a:solidFill>
              </a:rPr>
              <a:t>it</a:t>
            </a:r>
            <a:r>
              <a:rPr lang="nl-NL" sz="1200" dirty="0">
                <a:solidFill>
                  <a:schemeClr val="tx1">
                    <a:lumMod val="95000"/>
                    <a:lumOff val="5000"/>
                  </a:schemeClr>
                </a:solidFill>
              </a:rPr>
              <a:t> is, </a:t>
            </a:r>
            <a:r>
              <a:rPr lang="nl-NL" sz="1200" dirty="0" err="1">
                <a:solidFill>
                  <a:schemeClr val="tx1">
                    <a:lumMod val="95000"/>
                    <a:lumOff val="5000"/>
                  </a:schemeClr>
                </a:solidFill>
              </a:rPr>
              <a:t>then</a:t>
            </a:r>
            <a:r>
              <a:rPr lang="nl-NL" sz="1200" dirty="0">
                <a:solidFill>
                  <a:schemeClr val="tx1">
                    <a:lumMod val="95000"/>
                    <a:lumOff val="5000"/>
                  </a:schemeClr>
                </a:solidFill>
              </a:rPr>
              <a:t> </a:t>
            </a:r>
            <a:r>
              <a:rPr lang="nl-NL" sz="1200" dirty="0" err="1">
                <a:solidFill>
                  <a:schemeClr val="tx1">
                    <a:lumMod val="95000"/>
                    <a:lumOff val="5000"/>
                  </a:schemeClr>
                </a:solidFill>
              </a:rPr>
              <a:t>perform</a:t>
            </a:r>
            <a:r>
              <a:rPr lang="nl-NL" sz="1200" dirty="0">
                <a:solidFill>
                  <a:schemeClr val="tx1">
                    <a:lumMod val="95000"/>
                    <a:lumOff val="5000"/>
                  </a:schemeClr>
                </a:solidFill>
              </a:rPr>
              <a:t> </a:t>
            </a:r>
            <a:r>
              <a:rPr lang="nl-NL" sz="1200" dirty="0" err="1">
                <a:solidFill>
                  <a:schemeClr val="tx1">
                    <a:lumMod val="95000"/>
                    <a:lumOff val="5000"/>
                  </a:schemeClr>
                </a:solidFill>
              </a:rPr>
              <a:t>the</a:t>
            </a:r>
            <a:r>
              <a:rPr lang="nl-NL" sz="1200" dirty="0">
                <a:solidFill>
                  <a:schemeClr val="tx1">
                    <a:lumMod val="95000"/>
                    <a:lumOff val="5000"/>
                  </a:schemeClr>
                </a:solidFill>
              </a:rPr>
              <a:t> </a:t>
            </a:r>
            <a:r>
              <a:rPr lang="nl-NL" sz="1200" dirty="0" err="1">
                <a:solidFill>
                  <a:schemeClr val="tx1">
                    <a:lumMod val="95000"/>
                    <a:lumOff val="5000"/>
                  </a:schemeClr>
                </a:solidFill>
              </a:rPr>
              <a:t>task</a:t>
            </a:r>
            <a:r>
              <a:rPr lang="nl-NL" sz="1200" dirty="0">
                <a:solidFill>
                  <a:schemeClr val="tx1">
                    <a:lumMod val="95000"/>
                    <a:lumOff val="5000"/>
                  </a:schemeClr>
                </a:solidFill>
              </a:rPr>
              <a:t> </a:t>
            </a:r>
            <a:r>
              <a:rPr lang="nl-NL" sz="1200" dirty="0" err="1">
                <a:solidFill>
                  <a:schemeClr val="tx1">
                    <a:lumMod val="95000"/>
                    <a:lumOff val="5000"/>
                  </a:schemeClr>
                </a:solidFill>
              </a:rPr>
              <a:t>and</a:t>
            </a:r>
            <a:r>
              <a:rPr lang="nl-NL" sz="1200" dirty="0">
                <a:solidFill>
                  <a:schemeClr val="tx1">
                    <a:lumMod val="95000"/>
                    <a:lumOff val="5000"/>
                  </a:schemeClr>
                </a:solidFill>
              </a:rPr>
              <a:t> </a:t>
            </a:r>
            <a:r>
              <a:rPr lang="nl-NL" sz="1200" dirty="0" err="1">
                <a:solidFill>
                  <a:schemeClr val="tx1">
                    <a:lumMod val="95000"/>
                    <a:lumOff val="5000"/>
                  </a:schemeClr>
                </a:solidFill>
              </a:rPr>
              <a:t>publish</a:t>
            </a:r>
            <a:r>
              <a:rPr lang="nl-NL" sz="1200" dirty="0">
                <a:solidFill>
                  <a:schemeClr val="tx1">
                    <a:lumMod val="95000"/>
                    <a:lumOff val="5000"/>
                  </a:schemeClr>
                </a:solidFill>
              </a:rPr>
              <a:t> a new workflow event </a:t>
            </a:r>
            <a:r>
              <a:rPr lang="nl-NL" sz="1200" dirty="0" err="1">
                <a:solidFill>
                  <a:schemeClr val="tx1">
                    <a:lumMod val="95000"/>
                    <a:lumOff val="5000"/>
                  </a:schemeClr>
                </a:solidFill>
              </a:rPr>
              <a:t>with</a:t>
            </a:r>
            <a:r>
              <a:rPr lang="nl-NL" sz="1200" dirty="0">
                <a:solidFill>
                  <a:schemeClr val="tx1">
                    <a:lumMod val="95000"/>
                    <a:lumOff val="5000"/>
                  </a:schemeClr>
                </a:solidFill>
              </a:rPr>
              <a:t> </a:t>
            </a:r>
            <a:r>
              <a:rPr lang="nl-NL" sz="1200" dirty="0" err="1">
                <a:solidFill>
                  <a:schemeClr val="tx1">
                    <a:lumMod val="95000"/>
                    <a:lumOff val="5000"/>
                  </a:schemeClr>
                </a:solidFill>
              </a:rPr>
              <a:t>updated</a:t>
            </a:r>
            <a:r>
              <a:rPr lang="nl-NL" sz="1200" dirty="0">
                <a:solidFill>
                  <a:schemeClr val="tx1">
                    <a:lumMod val="95000"/>
                    <a:lumOff val="5000"/>
                  </a:schemeClr>
                </a:solidFill>
              </a:rPr>
              <a:t> state, </a:t>
            </a:r>
            <a:r>
              <a:rPr lang="nl-NL" sz="1200" dirty="0" err="1">
                <a:solidFill>
                  <a:schemeClr val="tx1">
                    <a:lumMod val="95000"/>
                    <a:lumOff val="5000"/>
                  </a:schemeClr>
                </a:solidFill>
              </a:rPr>
              <a:t>task</a:t>
            </a:r>
            <a:r>
              <a:rPr lang="nl-NL" sz="1200" dirty="0">
                <a:solidFill>
                  <a:schemeClr val="tx1">
                    <a:lumMod val="95000"/>
                    <a:lumOff val="5000"/>
                  </a:schemeClr>
                </a:solidFill>
              </a:rPr>
              <a:t> &amp; audit</a:t>
            </a:r>
            <a:endParaRPr lang="en-NL" sz="1200" dirty="0">
              <a:solidFill>
                <a:schemeClr val="tx1">
                  <a:lumMod val="95000"/>
                  <a:lumOff val="5000"/>
                </a:schemeClr>
              </a:solidFill>
            </a:endParaRPr>
          </a:p>
        </p:txBody>
      </p:sp>
      <p:sp>
        <p:nvSpPr>
          <p:cNvPr id="3075" name="Freeform: Shape 3074">
            <a:extLst>
              <a:ext uri="{FF2B5EF4-FFF2-40B4-BE49-F238E27FC236}">
                <a16:creationId xmlns:a16="http://schemas.microsoft.com/office/drawing/2014/main" id="{0873B789-DDBD-4B2E-97F9-1F356068D420}"/>
              </a:ext>
            </a:extLst>
          </p:cNvPr>
          <p:cNvSpPr/>
          <p:nvPr/>
        </p:nvSpPr>
        <p:spPr>
          <a:xfrm>
            <a:off x="4445391" y="4635305"/>
            <a:ext cx="1794761" cy="244628"/>
          </a:xfrm>
          <a:custGeom>
            <a:avLst/>
            <a:gdLst>
              <a:gd name="connsiteX0" fmla="*/ 1456006 w 1794761"/>
              <a:gd name="connsiteY0" fmla="*/ 0 h 244628"/>
              <a:gd name="connsiteX1" fmla="*/ 1786597 w 1794761"/>
              <a:gd name="connsiteY1" fmla="*/ 161778 h 244628"/>
              <a:gd name="connsiteX2" fmla="*/ 1575581 w 1794761"/>
              <a:gd name="connsiteY2" fmla="*/ 239150 h 244628"/>
              <a:gd name="connsiteX3" fmla="*/ 393895 w 1794761"/>
              <a:gd name="connsiteY3" fmla="*/ 225083 h 244628"/>
              <a:gd name="connsiteX4" fmla="*/ 0 w 1794761"/>
              <a:gd name="connsiteY4" fmla="*/ 119575 h 2446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4761" h="244628">
                <a:moveTo>
                  <a:pt x="1456006" y="0"/>
                </a:moveTo>
                <a:cubicBezTo>
                  <a:pt x="1611337" y="60960"/>
                  <a:pt x="1766668" y="121920"/>
                  <a:pt x="1786597" y="161778"/>
                </a:cubicBezTo>
                <a:cubicBezTo>
                  <a:pt x="1806526" y="201636"/>
                  <a:pt x="1807698" y="228599"/>
                  <a:pt x="1575581" y="239150"/>
                </a:cubicBezTo>
                <a:cubicBezTo>
                  <a:pt x="1343464" y="249701"/>
                  <a:pt x="656492" y="245012"/>
                  <a:pt x="393895" y="225083"/>
                </a:cubicBezTo>
                <a:cubicBezTo>
                  <a:pt x="131298" y="205154"/>
                  <a:pt x="65649" y="162364"/>
                  <a:pt x="0" y="11957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Lightning Bolt 36">
            <a:extLst>
              <a:ext uri="{FF2B5EF4-FFF2-40B4-BE49-F238E27FC236}">
                <a16:creationId xmlns:a16="http://schemas.microsoft.com/office/drawing/2014/main" id="{CA1E0077-884C-4BA2-8E0D-9CDAF8CC7AAB}"/>
              </a:ext>
            </a:extLst>
          </p:cNvPr>
          <p:cNvSpPr/>
          <p:nvPr/>
        </p:nvSpPr>
        <p:spPr>
          <a:xfrm>
            <a:off x="3928943" y="4290781"/>
            <a:ext cx="555673" cy="6471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TextBox 37">
            <a:extLst>
              <a:ext uri="{FF2B5EF4-FFF2-40B4-BE49-F238E27FC236}">
                <a16:creationId xmlns:a16="http://schemas.microsoft.com/office/drawing/2014/main" id="{8B3B2D10-C8F3-4D6B-BBDB-BAD06F3AB8D8}"/>
              </a:ext>
            </a:extLst>
          </p:cNvPr>
          <p:cNvSpPr txBox="1"/>
          <p:nvPr/>
        </p:nvSpPr>
        <p:spPr>
          <a:xfrm>
            <a:off x="3082052" y="4497289"/>
            <a:ext cx="963405" cy="169277"/>
          </a:xfrm>
          <a:prstGeom prst="rect">
            <a:avLst/>
          </a:prstGeom>
          <a:noFill/>
        </p:spPr>
        <p:txBody>
          <a:bodyPr wrap="none" lIns="0" tIns="0" rIns="0" bIns="0" rtlCol="0">
            <a:spAutoFit/>
          </a:bodyPr>
          <a:lstStyle/>
          <a:p>
            <a:r>
              <a:rPr lang="nl-NL" sz="1100" i="1" dirty="0"/>
              <a:t>Workflow event</a:t>
            </a:r>
            <a:endParaRPr lang="en-NL" sz="1100" i="1" dirty="0" err="1"/>
          </a:p>
        </p:txBody>
      </p:sp>
    </p:spTree>
    <p:extLst>
      <p:ext uri="{BB962C8B-B14F-4D97-AF65-F5344CB8AC3E}">
        <p14:creationId xmlns:p14="http://schemas.microsoft.com/office/powerpoint/2010/main" val="374980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7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07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41"/>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animBg="1"/>
      <p:bldP spid="7" grpId="0" animBg="1"/>
      <p:bldP spid="8" grpId="0" animBg="1"/>
      <p:bldP spid="9" grpId="0" animBg="1"/>
      <p:bldP spid="10" grpId="0" animBg="1"/>
      <p:bldP spid="11" grpId="0" animBg="1"/>
      <p:bldP spid="12" grpId="0"/>
      <p:bldP spid="13" grpId="0" animBg="1"/>
      <p:bldP spid="14" grpId="0"/>
      <p:bldP spid="17" grpId="0"/>
      <p:bldP spid="18" grpId="0" animBg="1"/>
      <p:bldP spid="20" grpId="0" animBg="1"/>
      <p:bldP spid="21" grpId="0" animBg="1"/>
      <p:bldP spid="22" grpId="0" animBg="1"/>
      <p:bldP spid="23" grpId="0" animBg="1"/>
      <p:bldP spid="24" grpId="0" animBg="1"/>
      <p:bldP spid="15" grpId="0" animBg="1"/>
      <p:bldP spid="26" grpId="0" animBg="1"/>
      <p:bldP spid="27" grpId="0" animBg="1"/>
      <p:bldP spid="28" grpId="0" animBg="1"/>
      <p:bldP spid="29" grpId="0" animBg="1"/>
      <p:bldP spid="30" grpId="0" animBg="1"/>
      <p:bldP spid="25" grpId="0" animBg="1"/>
      <p:bldP spid="3073" grpId="0"/>
      <p:bldP spid="35" grpId="0" animBg="1"/>
      <p:bldP spid="3075" grpId="0" animBg="1"/>
      <p:bldP spid="37" grpId="0" animBg="1"/>
      <p:bldP spid="3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250BEC39-CF0E-4BCB-AE0B-D62BADBA9FFB}"/>
              </a:ext>
            </a:extLst>
          </p:cNvPr>
          <p:cNvSpPr/>
          <p:nvPr/>
        </p:nvSpPr>
        <p:spPr>
          <a:xfrm>
            <a:off x="6896986" y="288000"/>
            <a:ext cx="1672856" cy="393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42B070FE-F4C3-4749-BC27-72478461344C}"/>
              </a:ext>
            </a:extLst>
          </p:cNvPr>
          <p:cNvSpPr>
            <a:spLocks noGrp="1"/>
          </p:cNvSpPr>
          <p:nvPr>
            <p:ph type="title"/>
          </p:nvPr>
        </p:nvSpPr>
        <p:spPr/>
        <p:txBody>
          <a:bodyPr/>
          <a:lstStyle/>
          <a:p>
            <a:r>
              <a:rPr lang="nl-NL" dirty="0"/>
              <a:t>Routing Slip</a:t>
            </a:r>
            <a:endParaRPr lang="en-NL" dirty="0"/>
          </a:p>
        </p:txBody>
      </p:sp>
      <p:pic>
        <p:nvPicPr>
          <p:cNvPr id="7" name="Snagit_SNG827">
            <a:extLst>
              <a:ext uri="{FF2B5EF4-FFF2-40B4-BE49-F238E27FC236}">
                <a16:creationId xmlns:a16="http://schemas.microsoft.com/office/drawing/2014/main" id="{22E1F77F-EAA4-4611-BE4E-3FEB65189891}"/>
              </a:ext>
            </a:extLst>
          </p:cNvPr>
          <p:cNvPicPr>
            <a:picLocks noGrp="1" noChangeAspect="1"/>
          </p:cNvPicPr>
          <p:nvPr>
            <p:ph idx="1"/>
          </p:nvPr>
        </p:nvPicPr>
        <p:blipFill>
          <a:blip r:embed="rId2"/>
          <a:stretch>
            <a:fillRect/>
          </a:stretch>
        </p:blipFill>
        <p:spPr>
          <a:xfrm>
            <a:off x="719999" y="681831"/>
            <a:ext cx="3653527" cy="4236664"/>
          </a:xfrm>
        </p:spPr>
      </p:pic>
      <p:sp>
        <p:nvSpPr>
          <p:cNvPr id="4" name="Footer Placeholder 3">
            <a:extLst>
              <a:ext uri="{FF2B5EF4-FFF2-40B4-BE49-F238E27FC236}">
                <a16:creationId xmlns:a16="http://schemas.microsoft.com/office/drawing/2014/main" id="{38769C3D-ED0A-4DF1-960B-E4D80189D97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6373E673-319F-460D-8412-1CD8DD4A9A0A}"/>
              </a:ext>
            </a:extLst>
          </p:cNvPr>
          <p:cNvSpPr>
            <a:spLocks noGrp="1"/>
          </p:cNvSpPr>
          <p:nvPr>
            <p:ph type="sldNum" sz="quarter" idx="12"/>
          </p:nvPr>
        </p:nvSpPr>
        <p:spPr/>
        <p:txBody>
          <a:bodyPr/>
          <a:lstStyle/>
          <a:p>
            <a:fld id="{14F1411D-0280-154F-AEAC-4C20B7AA46B2}" type="slidenum">
              <a:rPr lang="nl-NL" smtClean="0"/>
              <a:t>29</a:t>
            </a:fld>
            <a:endParaRPr lang="nl-NL"/>
          </a:p>
        </p:txBody>
      </p:sp>
      <p:pic>
        <p:nvPicPr>
          <p:cNvPr id="9" name="Snagit_SNG832">
            <a:extLst>
              <a:ext uri="{FF2B5EF4-FFF2-40B4-BE49-F238E27FC236}">
                <a16:creationId xmlns:a16="http://schemas.microsoft.com/office/drawing/2014/main" id="{D5EBF7D5-B510-47DD-8A51-6D431AFEB63B}"/>
              </a:ext>
            </a:extLst>
          </p:cNvPr>
          <p:cNvPicPr>
            <a:picLocks noChangeAspect="1"/>
          </p:cNvPicPr>
          <p:nvPr/>
        </p:nvPicPr>
        <p:blipFill>
          <a:blip r:embed="rId3"/>
          <a:stretch>
            <a:fillRect/>
          </a:stretch>
        </p:blipFill>
        <p:spPr>
          <a:xfrm>
            <a:off x="5527181" y="618835"/>
            <a:ext cx="3535268" cy="4236664"/>
          </a:xfrm>
          <a:prstGeom prst="rect">
            <a:avLst/>
          </a:prstGeom>
        </p:spPr>
      </p:pic>
      <p:cxnSp>
        <p:nvCxnSpPr>
          <p:cNvPr id="11" name="Straight Arrow Connector 10">
            <a:extLst>
              <a:ext uri="{FF2B5EF4-FFF2-40B4-BE49-F238E27FC236}">
                <a16:creationId xmlns:a16="http://schemas.microsoft.com/office/drawing/2014/main" id="{62BECBCC-7BF4-4A5A-A8EF-B148982FEE6D}"/>
              </a:ext>
            </a:extLst>
          </p:cNvPr>
          <p:cNvCxnSpPr>
            <a:cxnSpLocks/>
          </p:cNvCxnSpPr>
          <p:nvPr/>
        </p:nvCxnSpPr>
        <p:spPr>
          <a:xfrm flipH="1">
            <a:off x="3430773" y="1311349"/>
            <a:ext cx="2945842" cy="956930"/>
          </a:xfrm>
          <a:prstGeom prst="straightConnector1">
            <a:avLst/>
          </a:pr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12" name="Freeform: Shape 11">
            <a:extLst>
              <a:ext uri="{FF2B5EF4-FFF2-40B4-BE49-F238E27FC236}">
                <a16:creationId xmlns:a16="http://schemas.microsoft.com/office/drawing/2014/main" id="{0065342F-E8D2-4210-ABC8-9C3938DE2844}"/>
              </a:ext>
            </a:extLst>
          </p:cNvPr>
          <p:cNvSpPr/>
          <p:nvPr/>
        </p:nvSpPr>
        <p:spPr>
          <a:xfrm>
            <a:off x="3515833" y="2339163"/>
            <a:ext cx="754239" cy="1984744"/>
          </a:xfrm>
          <a:custGeom>
            <a:avLst/>
            <a:gdLst>
              <a:gd name="connsiteX0" fmla="*/ 446567 w 754239"/>
              <a:gd name="connsiteY0" fmla="*/ 1984744 h 1984744"/>
              <a:gd name="connsiteX1" fmla="*/ 737190 w 754239"/>
              <a:gd name="connsiteY1" fmla="*/ 1205023 h 1984744"/>
              <a:gd name="connsiteX2" fmla="*/ 0 w 754239"/>
              <a:gd name="connsiteY2" fmla="*/ 0 h 1984744"/>
            </a:gdLst>
            <a:ahLst/>
            <a:cxnLst>
              <a:cxn ang="0">
                <a:pos x="connsiteX0" y="connsiteY0"/>
              </a:cxn>
              <a:cxn ang="0">
                <a:pos x="connsiteX1" y="connsiteY1"/>
              </a:cxn>
              <a:cxn ang="0">
                <a:pos x="connsiteX2" y="connsiteY2"/>
              </a:cxn>
            </a:cxnLst>
            <a:rect l="l" t="t" r="r" b="b"/>
            <a:pathLst>
              <a:path w="754239" h="1984744">
                <a:moveTo>
                  <a:pt x="446567" y="1984744"/>
                </a:moveTo>
                <a:cubicBezTo>
                  <a:pt x="629092" y="1760279"/>
                  <a:pt x="811618" y="1535814"/>
                  <a:pt x="737190" y="1205023"/>
                </a:cubicBezTo>
                <a:cubicBezTo>
                  <a:pt x="662762" y="874232"/>
                  <a:pt x="331381" y="437116"/>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Freeform: Shape 12">
            <a:extLst>
              <a:ext uri="{FF2B5EF4-FFF2-40B4-BE49-F238E27FC236}">
                <a16:creationId xmlns:a16="http://schemas.microsoft.com/office/drawing/2014/main" id="{16AE53BB-E052-44EC-B1FD-325A1346A00B}"/>
              </a:ext>
            </a:extLst>
          </p:cNvPr>
          <p:cNvSpPr/>
          <p:nvPr/>
        </p:nvSpPr>
        <p:spPr>
          <a:xfrm>
            <a:off x="720017" y="1587795"/>
            <a:ext cx="878940" cy="1268819"/>
          </a:xfrm>
          <a:custGeom>
            <a:avLst/>
            <a:gdLst>
              <a:gd name="connsiteX0" fmla="*/ 878940 w 878940"/>
              <a:gd name="connsiteY0" fmla="*/ 1268819 h 1268819"/>
              <a:gd name="connsiteX1" fmla="*/ 7070 w 878940"/>
              <a:gd name="connsiteY1" fmla="*/ 680484 h 1268819"/>
              <a:gd name="connsiteX2" fmla="*/ 538698 w 878940"/>
              <a:gd name="connsiteY2" fmla="*/ 0 h 1268819"/>
            </a:gdLst>
            <a:ahLst/>
            <a:cxnLst>
              <a:cxn ang="0">
                <a:pos x="connsiteX0" y="connsiteY0"/>
              </a:cxn>
              <a:cxn ang="0">
                <a:pos x="connsiteX1" y="connsiteY1"/>
              </a:cxn>
              <a:cxn ang="0">
                <a:pos x="connsiteX2" y="connsiteY2"/>
              </a:cxn>
            </a:cxnLst>
            <a:rect l="l" t="t" r="r" b="b"/>
            <a:pathLst>
              <a:path w="878940" h="1268819">
                <a:moveTo>
                  <a:pt x="878940" y="1268819"/>
                </a:moveTo>
                <a:cubicBezTo>
                  <a:pt x="471358" y="1080386"/>
                  <a:pt x="63777" y="891954"/>
                  <a:pt x="7070" y="680484"/>
                </a:cubicBezTo>
                <a:cubicBezTo>
                  <a:pt x="-49637" y="469014"/>
                  <a:pt x="244530" y="234507"/>
                  <a:pt x="538698"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Rectangle: Rounded Corners 13">
            <a:extLst>
              <a:ext uri="{FF2B5EF4-FFF2-40B4-BE49-F238E27FC236}">
                <a16:creationId xmlns:a16="http://schemas.microsoft.com/office/drawing/2014/main" id="{FD335A21-C437-41E0-9428-3B3866979373}"/>
              </a:ext>
            </a:extLst>
          </p:cNvPr>
          <p:cNvSpPr/>
          <p:nvPr/>
        </p:nvSpPr>
        <p:spPr>
          <a:xfrm>
            <a:off x="5335853" y="55407"/>
            <a:ext cx="800986" cy="393802"/>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nl-NL" sz="1100" dirty="0" err="1">
                <a:solidFill>
                  <a:schemeClr val="tx1">
                    <a:lumMod val="95000"/>
                    <a:lumOff val="5000"/>
                  </a:schemeClr>
                </a:solidFill>
              </a:rPr>
              <a:t>Retrieve</a:t>
            </a:r>
            <a:r>
              <a:rPr lang="nl-NL" sz="1100" dirty="0">
                <a:solidFill>
                  <a:schemeClr val="tx1">
                    <a:lumMod val="95000"/>
                    <a:lumOff val="5000"/>
                  </a:schemeClr>
                </a:solidFill>
              </a:rPr>
              <a:t> </a:t>
            </a:r>
            <a:r>
              <a:rPr lang="nl-NL" sz="1100" dirty="0" err="1">
                <a:solidFill>
                  <a:schemeClr val="tx1">
                    <a:lumMod val="95000"/>
                    <a:lumOff val="5000"/>
                  </a:schemeClr>
                </a:solidFill>
              </a:rPr>
              <a:t>Payment</a:t>
            </a:r>
            <a:endParaRPr lang="en-NL" sz="1100" dirty="0">
              <a:solidFill>
                <a:schemeClr val="tx1">
                  <a:lumMod val="95000"/>
                  <a:lumOff val="5000"/>
                </a:schemeClr>
              </a:solidFill>
            </a:endParaRPr>
          </a:p>
        </p:txBody>
      </p:sp>
      <p:sp>
        <p:nvSpPr>
          <p:cNvPr id="16" name="Arrow: Right 15">
            <a:extLst>
              <a:ext uri="{FF2B5EF4-FFF2-40B4-BE49-F238E27FC236}">
                <a16:creationId xmlns:a16="http://schemas.microsoft.com/office/drawing/2014/main" id="{B6D371FA-2927-4E1B-AA4E-A397A2F08AF1}"/>
              </a:ext>
            </a:extLst>
          </p:cNvPr>
          <p:cNvSpPr/>
          <p:nvPr/>
        </p:nvSpPr>
        <p:spPr>
          <a:xfrm>
            <a:off x="4285340" y="91098"/>
            <a:ext cx="935665" cy="3224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checkout</a:t>
            </a:r>
            <a:endParaRPr lang="en-NL" sz="1100" dirty="0"/>
          </a:p>
        </p:txBody>
      </p:sp>
      <p:sp>
        <p:nvSpPr>
          <p:cNvPr id="17" name="Rectangle: Rounded Corners 16">
            <a:extLst>
              <a:ext uri="{FF2B5EF4-FFF2-40B4-BE49-F238E27FC236}">
                <a16:creationId xmlns:a16="http://schemas.microsoft.com/office/drawing/2014/main" id="{05C36170-FBD2-43C1-9A58-705CADC94022}"/>
              </a:ext>
            </a:extLst>
          </p:cNvPr>
          <p:cNvSpPr/>
          <p:nvPr/>
        </p:nvSpPr>
        <p:spPr>
          <a:xfrm>
            <a:off x="6495481" y="55407"/>
            <a:ext cx="800986" cy="393802"/>
          </a:xfrm>
          <a:prstGeom prst="roundRect">
            <a:avLst/>
          </a:prstGeom>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a:t>Retrieve </a:t>
            </a:r>
            <a:r>
              <a:rPr lang="nl-NL" sz="1100" dirty="0" err="1"/>
              <a:t>Goods</a:t>
            </a:r>
            <a:endParaRPr lang="en-NL" sz="1100" dirty="0"/>
          </a:p>
        </p:txBody>
      </p:sp>
      <p:sp>
        <p:nvSpPr>
          <p:cNvPr id="18" name="Rectangle: Rounded Corners 17">
            <a:extLst>
              <a:ext uri="{FF2B5EF4-FFF2-40B4-BE49-F238E27FC236}">
                <a16:creationId xmlns:a16="http://schemas.microsoft.com/office/drawing/2014/main" id="{4C2F0E6B-0BB3-4ACB-83C2-570DC8193710}"/>
              </a:ext>
            </a:extLst>
          </p:cNvPr>
          <p:cNvSpPr/>
          <p:nvPr/>
        </p:nvSpPr>
        <p:spPr>
          <a:xfrm>
            <a:off x="8208000" y="55407"/>
            <a:ext cx="800986" cy="393802"/>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200" dirty="0" err="1"/>
              <a:t>Ship</a:t>
            </a:r>
            <a:r>
              <a:rPr lang="nl-NL" sz="1200" dirty="0"/>
              <a:t> </a:t>
            </a:r>
            <a:r>
              <a:rPr lang="nl-NL" sz="1200" dirty="0" err="1"/>
              <a:t>Goods</a:t>
            </a:r>
            <a:endParaRPr lang="en-NL" sz="1200" dirty="0"/>
          </a:p>
        </p:txBody>
      </p:sp>
      <p:sp>
        <p:nvSpPr>
          <p:cNvPr id="19" name="Rectangle: Rounded Corners 18">
            <a:extLst>
              <a:ext uri="{FF2B5EF4-FFF2-40B4-BE49-F238E27FC236}">
                <a16:creationId xmlns:a16="http://schemas.microsoft.com/office/drawing/2014/main" id="{A65961A2-AC66-4695-99C2-E61D2840F6E8}"/>
              </a:ext>
            </a:extLst>
          </p:cNvPr>
          <p:cNvSpPr/>
          <p:nvPr/>
        </p:nvSpPr>
        <p:spPr>
          <a:xfrm>
            <a:off x="8208000" y="510031"/>
            <a:ext cx="800986" cy="393802"/>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200" dirty="0"/>
              <a:t>Cancel Order</a:t>
            </a:r>
            <a:endParaRPr lang="en-NL" sz="1200" dirty="0"/>
          </a:p>
        </p:txBody>
      </p:sp>
      <p:cxnSp>
        <p:nvCxnSpPr>
          <p:cNvPr id="22" name="Straight Arrow Connector 21">
            <a:extLst>
              <a:ext uri="{FF2B5EF4-FFF2-40B4-BE49-F238E27FC236}">
                <a16:creationId xmlns:a16="http://schemas.microsoft.com/office/drawing/2014/main" id="{3FC7DDD3-C866-45FC-B816-C71AE849F93A}"/>
              </a:ext>
            </a:extLst>
          </p:cNvPr>
          <p:cNvCxnSpPr>
            <a:stCxn id="14" idx="3"/>
            <a:endCxn id="17" idx="1"/>
          </p:cNvCxnSpPr>
          <p:nvPr/>
        </p:nvCxnSpPr>
        <p:spPr>
          <a:xfrm>
            <a:off x="6136839" y="252308"/>
            <a:ext cx="3586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3C058B4C-849E-4B24-89F8-1613C5D27ACA}"/>
              </a:ext>
            </a:extLst>
          </p:cNvPr>
          <p:cNvCxnSpPr>
            <a:cxnSpLocks/>
            <a:stCxn id="27" idx="3"/>
            <a:endCxn id="18" idx="1"/>
          </p:cNvCxnSpPr>
          <p:nvPr/>
        </p:nvCxnSpPr>
        <p:spPr>
          <a:xfrm flipV="1">
            <a:off x="7650376" y="252308"/>
            <a:ext cx="557624" cy="1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Flowchart: Decision 26">
            <a:extLst>
              <a:ext uri="{FF2B5EF4-FFF2-40B4-BE49-F238E27FC236}">
                <a16:creationId xmlns:a16="http://schemas.microsoft.com/office/drawing/2014/main" id="{939C81A6-BDEA-4813-817C-1B2AABEBFBDE}"/>
              </a:ext>
            </a:extLst>
          </p:cNvPr>
          <p:cNvSpPr/>
          <p:nvPr/>
        </p:nvSpPr>
        <p:spPr>
          <a:xfrm>
            <a:off x="7428217" y="143459"/>
            <a:ext cx="222159" cy="220666"/>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 name="Connector: Elbow 29">
            <a:extLst>
              <a:ext uri="{FF2B5EF4-FFF2-40B4-BE49-F238E27FC236}">
                <a16:creationId xmlns:a16="http://schemas.microsoft.com/office/drawing/2014/main" id="{ED22D017-5AA6-4767-962D-099D9CB02C61}"/>
              </a:ext>
            </a:extLst>
          </p:cNvPr>
          <p:cNvCxnSpPr>
            <a:cxnSpLocks/>
            <a:stCxn id="27" idx="2"/>
          </p:cNvCxnSpPr>
          <p:nvPr/>
        </p:nvCxnSpPr>
        <p:spPr>
          <a:xfrm rot="16200000" flipH="1">
            <a:off x="7758836" y="144585"/>
            <a:ext cx="229625" cy="66870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7378149-1D49-42E9-976D-056DCE27D4BD}"/>
              </a:ext>
            </a:extLst>
          </p:cNvPr>
          <p:cNvCxnSpPr>
            <a:stCxn id="17" idx="3"/>
            <a:endCxn id="27" idx="1"/>
          </p:cNvCxnSpPr>
          <p:nvPr/>
        </p:nvCxnSpPr>
        <p:spPr>
          <a:xfrm>
            <a:off x="7296467" y="252308"/>
            <a:ext cx="131750" cy="1484"/>
          </a:xfrm>
          <a:prstGeom prst="line">
            <a:avLst/>
          </a:prstGeom>
        </p:spPr>
        <p:style>
          <a:lnRef idx="1">
            <a:schemeClr val="accent1"/>
          </a:lnRef>
          <a:fillRef idx="0">
            <a:schemeClr val="accent1"/>
          </a:fillRef>
          <a:effectRef idx="0">
            <a:schemeClr val="accent1"/>
          </a:effectRef>
          <a:fontRef idx="minor">
            <a:schemeClr val="tx1"/>
          </a:fontRef>
        </p:style>
      </p:cxnSp>
      <p:sp>
        <p:nvSpPr>
          <p:cNvPr id="34" name="Rectangle: Rounded Corners 33">
            <a:extLst>
              <a:ext uri="{FF2B5EF4-FFF2-40B4-BE49-F238E27FC236}">
                <a16:creationId xmlns:a16="http://schemas.microsoft.com/office/drawing/2014/main" id="{5482814D-A5F4-47F6-9C5C-E2B4AF35D280}"/>
              </a:ext>
            </a:extLst>
          </p:cNvPr>
          <p:cNvSpPr/>
          <p:nvPr/>
        </p:nvSpPr>
        <p:spPr>
          <a:xfrm>
            <a:off x="886047" y="1240465"/>
            <a:ext cx="489097" cy="17720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5" name="Rectangle: Rounded Corners 34">
            <a:extLst>
              <a:ext uri="{FF2B5EF4-FFF2-40B4-BE49-F238E27FC236}">
                <a16:creationId xmlns:a16="http://schemas.microsoft.com/office/drawing/2014/main" id="{6E4D8DB3-4DEE-45E6-8667-D8CA3816BAC3}"/>
              </a:ext>
            </a:extLst>
          </p:cNvPr>
          <p:cNvSpPr/>
          <p:nvPr/>
        </p:nvSpPr>
        <p:spPr>
          <a:xfrm>
            <a:off x="5687747" y="2906513"/>
            <a:ext cx="489097" cy="177209"/>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1236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34" grpId="0" animBg="1"/>
      <p:bldP spid="3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A39A806-BD44-4063-BD14-EDD331AE0C4B}"/>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D516268C-FC64-4EAB-9183-67AB06FEFDA7}"/>
              </a:ext>
            </a:extLst>
          </p:cNvPr>
          <p:cNvSpPr>
            <a:spLocks noGrp="1"/>
          </p:cNvSpPr>
          <p:nvPr>
            <p:ph idx="1"/>
          </p:nvPr>
        </p:nvSpPr>
        <p:spPr/>
        <p:txBody>
          <a:bodyPr/>
          <a:lstStyle/>
          <a:p>
            <a:r>
              <a:rPr lang="nl-NL" dirty="0" err="1"/>
              <a:t>Definitions</a:t>
            </a:r>
            <a:r>
              <a:rPr lang="nl-NL" dirty="0"/>
              <a:t> – </a:t>
            </a:r>
            <a:r>
              <a:rPr lang="nl-NL" dirty="0" err="1"/>
              <a:t>what</a:t>
            </a:r>
            <a:r>
              <a:rPr lang="nl-NL" dirty="0"/>
              <a:t> is workflow | microservice </a:t>
            </a:r>
          </a:p>
          <a:p>
            <a:pPr lvl="1"/>
            <a:r>
              <a:rPr lang="nl-NL" dirty="0" err="1"/>
              <a:t>And</a:t>
            </a:r>
            <a:r>
              <a:rPr lang="nl-NL" dirty="0"/>
              <a:t> </a:t>
            </a:r>
            <a:r>
              <a:rPr lang="nl-NL" dirty="0" err="1"/>
              <a:t>what</a:t>
            </a:r>
            <a:r>
              <a:rPr lang="nl-NL" dirty="0"/>
              <a:t> are </a:t>
            </a:r>
            <a:r>
              <a:rPr lang="nl-NL" dirty="0" err="1"/>
              <a:t>objectives</a:t>
            </a:r>
            <a:r>
              <a:rPr lang="nl-NL" dirty="0"/>
              <a:t> &amp; </a:t>
            </a:r>
            <a:r>
              <a:rPr lang="nl-NL" dirty="0" err="1"/>
              <a:t>requirements</a:t>
            </a:r>
            <a:endParaRPr lang="nl-NL" dirty="0"/>
          </a:p>
          <a:p>
            <a:r>
              <a:rPr lang="nl-NL" dirty="0"/>
              <a:t>Bare essence of workflow</a:t>
            </a:r>
          </a:p>
          <a:p>
            <a:r>
              <a:rPr lang="nl-NL" dirty="0" err="1"/>
              <a:t>Challenges</a:t>
            </a:r>
            <a:r>
              <a:rPr lang="nl-NL" dirty="0"/>
              <a:t> </a:t>
            </a:r>
            <a:r>
              <a:rPr lang="nl-NL" dirty="0" err="1"/>
              <a:t>with</a:t>
            </a:r>
            <a:r>
              <a:rPr lang="nl-NL" dirty="0"/>
              <a:t> </a:t>
            </a:r>
            <a:r>
              <a:rPr lang="nl-NL" dirty="0" err="1"/>
              <a:t>workflows</a:t>
            </a:r>
            <a:r>
              <a:rPr lang="nl-NL" dirty="0"/>
              <a:t> – </a:t>
            </a:r>
            <a:r>
              <a:rPr lang="nl-NL" dirty="0" err="1"/>
              <a:t>especially</a:t>
            </a:r>
            <a:r>
              <a:rPr lang="nl-NL" dirty="0"/>
              <a:t> in a microservices </a:t>
            </a:r>
            <a:r>
              <a:rPr lang="nl-NL" dirty="0" err="1"/>
              <a:t>world</a:t>
            </a:r>
            <a:endParaRPr lang="nl-NL" dirty="0"/>
          </a:p>
          <a:p>
            <a:r>
              <a:rPr lang="nl-NL" dirty="0"/>
              <a:t>Approaches</a:t>
            </a:r>
          </a:p>
          <a:p>
            <a:pPr lvl="1"/>
            <a:r>
              <a:rPr lang="nl-NL" dirty="0" err="1"/>
              <a:t>Orchestrated</a:t>
            </a:r>
            <a:endParaRPr lang="nl-NL" dirty="0"/>
          </a:p>
          <a:p>
            <a:pPr lvl="1"/>
            <a:r>
              <a:rPr lang="nl-NL" dirty="0" err="1"/>
              <a:t>Choreographed</a:t>
            </a:r>
            <a:endParaRPr lang="nl-NL" dirty="0"/>
          </a:p>
          <a:p>
            <a:pPr lvl="1"/>
            <a:r>
              <a:rPr lang="nl-NL" dirty="0" err="1"/>
              <a:t>Hybrid</a:t>
            </a:r>
            <a:endParaRPr lang="nl-NL" dirty="0"/>
          </a:p>
          <a:p>
            <a:r>
              <a:rPr lang="nl-NL" dirty="0" err="1"/>
              <a:t>Required</a:t>
            </a:r>
            <a:r>
              <a:rPr lang="nl-NL" dirty="0"/>
              <a:t> </a:t>
            </a:r>
            <a:r>
              <a:rPr lang="nl-NL" dirty="0" err="1"/>
              <a:t>components</a:t>
            </a:r>
            <a:endParaRPr lang="nl-NL" dirty="0"/>
          </a:p>
          <a:p>
            <a:r>
              <a:rPr lang="nl-NL" dirty="0"/>
              <a:t>Tools &amp; </a:t>
            </a:r>
            <a:r>
              <a:rPr lang="nl-NL" dirty="0" err="1"/>
              <a:t>technologies</a:t>
            </a:r>
            <a:endParaRPr lang="nl-NL" dirty="0"/>
          </a:p>
          <a:p>
            <a:endParaRPr lang="en-NL" dirty="0"/>
          </a:p>
        </p:txBody>
      </p:sp>
      <p:sp>
        <p:nvSpPr>
          <p:cNvPr id="3" name="Footer Placeholder 2">
            <a:extLst>
              <a:ext uri="{FF2B5EF4-FFF2-40B4-BE49-F238E27FC236}">
                <a16:creationId xmlns:a16="http://schemas.microsoft.com/office/drawing/2014/main" id="{AE0B828A-E4B0-4B4A-8108-32141677A11D}"/>
              </a:ext>
            </a:extLst>
          </p:cNvPr>
          <p:cNvSpPr>
            <a:spLocks noGrp="1"/>
          </p:cNvSpPr>
          <p:nvPr>
            <p:ph type="ftr" sz="quarter" idx="11"/>
          </p:nvPr>
        </p:nvSpPr>
        <p:spPr/>
        <p:txBody>
          <a:bodyPr/>
          <a:lstStyle/>
          <a:p>
            <a:r>
              <a:rPr lang="en-US" noProof="0"/>
              <a:t>A Cloud- and Container-Based Approach to Microservices-Powered Workflows</a:t>
            </a:r>
            <a:endParaRPr lang="nl-NL" noProof="0" dirty="0"/>
          </a:p>
        </p:txBody>
      </p:sp>
      <p:sp>
        <p:nvSpPr>
          <p:cNvPr id="4" name="Slide Number Placeholder 3">
            <a:extLst>
              <a:ext uri="{FF2B5EF4-FFF2-40B4-BE49-F238E27FC236}">
                <a16:creationId xmlns:a16="http://schemas.microsoft.com/office/drawing/2014/main" id="{C0B5A0EC-A0B5-49A9-BD0F-7254E19F2ECE}"/>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411883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6123A-9281-4AEF-8EE3-13D5FD08C92F}"/>
              </a:ext>
            </a:extLst>
          </p:cNvPr>
          <p:cNvSpPr>
            <a:spLocks noGrp="1"/>
          </p:cNvSpPr>
          <p:nvPr>
            <p:ph type="title"/>
          </p:nvPr>
        </p:nvSpPr>
        <p:spPr/>
        <p:txBody>
          <a:bodyPr/>
          <a:lstStyle/>
          <a:p>
            <a:r>
              <a:rPr lang="nl-NL" dirty="0" err="1"/>
              <a:t>Challenges</a:t>
            </a:r>
            <a:r>
              <a:rPr lang="nl-NL" dirty="0"/>
              <a:t> </a:t>
            </a:r>
            <a:r>
              <a:rPr lang="nl-NL" dirty="0" err="1"/>
              <a:t>with</a:t>
            </a:r>
            <a:r>
              <a:rPr lang="nl-NL" dirty="0"/>
              <a:t> </a:t>
            </a:r>
            <a:r>
              <a:rPr lang="nl-NL" dirty="0" err="1"/>
              <a:t>Guided</a:t>
            </a:r>
            <a:r>
              <a:rPr lang="nl-NL" dirty="0"/>
              <a:t> </a:t>
            </a:r>
            <a:r>
              <a:rPr lang="nl-NL" dirty="0" err="1"/>
              <a:t>Choreography</a:t>
            </a:r>
            <a:r>
              <a:rPr lang="nl-NL" dirty="0"/>
              <a:t> – Routing Slip</a:t>
            </a:r>
            <a:endParaRPr lang="en-NL" dirty="0"/>
          </a:p>
        </p:txBody>
      </p:sp>
      <p:sp>
        <p:nvSpPr>
          <p:cNvPr id="3" name="Content Placeholder 2">
            <a:extLst>
              <a:ext uri="{FF2B5EF4-FFF2-40B4-BE49-F238E27FC236}">
                <a16:creationId xmlns:a16="http://schemas.microsoft.com/office/drawing/2014/main" id="{FED2702E-A113-48EA-BF4B-60AE57DB269F}"/>
              </a:ext>
            </a:extLst>
          </p:cNvPr>
          <p:cNvSpPr>
            <a:spLocks noGrp="1"/>
          </p:cNvSpPr>
          <p:nvPr>
            <p:ph idx="1"/>
          </p:nvPr>
        </p:nvSpPr>
        <p:spPr>
          <a:xfrm>
            <a:off x="720003" y="936000"/>
            <a:ext cx="6904686" cy="3780000"/>
          </a:xfrm>
        </p:spPr>
        <p:txBody>
          <a:bodyPr/>
          <a:lstStyle/>
          <a:p>
            <a:r>
              <a:rPr lang="nl-NL" dirty="0" err="1"/>
              <a:t>Prevent</a:t>
            </a:r>
            <a:r>
              <a:rPr lang="nl-NL" dirty="0"/>
              <a:t> multiple actors </a:t>
            </a:r>
            <a:r>
              <a:rPr lang="nl-NL" dirty="0" err="1"/>
              <a:t>picking</a:t>
            </a:r>
            <a:r>
              <a:rPr lang="nl-NL" dirty="0"/>
              <a:t> up </a:t>
            </a:r>
            <a:r>
              <a:rPr lang="nl-NL" dirty="0" err="1"/>
              <a:t>the</a:t>
            </a:r>
            <a:r>
              <a:rPr lang="nl-NL" dirty="0"/>
              <a:t> </a:t>
            </a:r>
            <a:r>
              <a:rPr lang="nl-NL" dirty="0" err="1"/>
              <a:t>same</a:t>
            </a:r>
            <a:r>
              <a:rPr lang="nl-NL" dirty="0"/>
              <a:t> </a:t>
            </a:r>
            <a:r>
              <a:rPr lang="nl-NL" dirty="0" err="1"/>
              <a:t>task</a:t>
            </a:r>
            <a:r>
              <a:rPr lang="nl-NL" dirty="0"/>
              <a:t> in </a:t>
            </a:r>
            <a:r>
              <a:rPr lang="nl-NL" dirty="0" err="1"/>
              <a:t>an</a:t>
            </a:r>
            <a:r>
              <a:rPr lang="nl-NL" dirty="0"/>
              <a:t> </a:t>
            </a:r>
            <a:r>
              <a:rPr lang="nl-NL" dirty="0" err="1"/>
              <a:t>instance</a:t>
            </a:r>
            <a:r>
              <a:rPr lang="nl-NL" dirty="0"/>
              <a:t> (</a:t>
            </a:r>
            <a:r>
              <a:rPr lang="nl-NL" dirty="0" err="1"/>
              <a:t>concurrency</a:t>
            </a:r>
            <a:r>
              <a:rPr lang="nl-NL" dirty="0"/>
              <a:t>)</a:t>
            </a:r>
          </a:p>
          <a:p>
            <a:pPr lvl="1"/>
            <a:r>
              <a:rPr lang="nl-NL" dirty="0" err="1"/>
              <a:t>Exclusively</a:t>
            </a:r>
            <a:r>
              <a:rPr lang="nl-NL" dirty="0"/>
              <a:t> claim a </a:t>
            </a:r>
            <a:r>
              <a:rPr lang="nl-NL" dirty="0" err="1"/>
              <a:t>task</a:t>
            </a:r>
            <a:endParaRPr lang="nl-NL" dirty="0"/>
          </a:p>
          <a:p>
            <a:r>
              <a:rPr lang="nl-NL" dirty="0"/>
              <a:t>Handle state updates </a:t>
            </a:r>
            <a:r>
              <a:rPr lang="nl-NL" dirty="0" err="1"/>
              <a:t>by</a:t>
            </a:r>
            <a:r>
              <a:rPr lang="nl-NL" dirty="0"/>
              <a:t> actors on parallel </a:t>
            </a:r>
            <a:r>
              <a:rPr lang="nl-NL" dirty="0" err="1"/>
              <a:t>tasks</a:t>
            </a:r>
            <a:r>
              <a:rPr lang="nl-NL" dirty="0"/>
              <a:t> (split </a:t>
            </a:r>
            <a:r>
              <a:rPr lang="nl-NL" dirty="0" err="1"/>
              <a:t>brain</a:t>
            </a:r>
            <a:r>
              <a:rPr lang="nl-NL" dirty="0"/>
              <a:t> state of routing slip)</a:t>
            </a:r>
          </a:p>
          <a:p>
            <a:pPr lvl="1"/>
            <a:r>
              <a:rPr lang="nl-NL" dirty="0" err="1"/>
              <a:t>Perhaps</a:t>
            </a:r>
            <a:r>
              <a:rPr lang="nl-NL" dirty="0"/>
              <a:t> store state in </a:t>
            </a:r>
            <a:r>
              <a:rPr lang="nl-NL" dirty="0" err="1"/>
              <a:t>distributed</a:t>
            </a:r>
            <a:r>
              <a:rPr lang="nl-NL" dirty="0"/>
              <a:t> cache</a:t>
            </a:r>
          </a:p>
          <a:p>
            <a:r>
              <a:rPr lang="nl-NL" dirty="0" err="1"/>
              <a:t>Potentially</a:t>
            </a:r>
            <a:r>
              <a:rPr lang="nl-NL" dirty="0"/>
              <a:t> </a:t>
            </a:r>
            <a:r>
              <a:rPr lang="nl-NL" dirty="0" err="1"/>
              <a:t>inefficient</a:t>
            </a:r>
            <a:r>
              <a:rPr lang="nl-NL" dirty="0"/>
              <a:t> as </a:t>
            </a:r>
            <a:r>
              <a:rPr lang="nl-NL" dirty="0" err="1"/>
              <a:t>each</a:t>
            </a:r>
            <a:r>
              <a:rPr lang="nl-NL" dirty="0"/>
              <a:t> actor </a:t>
            </a:r>
            <a:r>
              <a:rPr lang="nl-NL" dirty="0" err="1"/>
              <a:t>evaluates</a:t>
            </a:r>
            <a:r>
              <a:rPr lang="nl-NL" dirty="0"/>
              <a:t> </a:t>
            </a:r>
            <a:r>
              <a:rPr lang="nl-NL" dirty="0" err="1"/>
              <a:t>all</a:t>
            </a:r>
            <a:r>
              <a:rPr lang="nl-NL" dirty="0"/>
              <a:t> workflow events</a:t>
            </a:r>
          </a:p>
          <a:p>
            <a:pPr lvl="1"/>
            <a:r>
              <a:rPr lang="nl-NL" dirty="0"/>
              <a:t>For </a:t>
            </a:r>
            <a:r>
              <a:rPr lang="nl-NL" dirty="0" err="1"/>
              <a:t>all</a:t>
            </a:r>
            <a:r>
              <a:rPr lang="nl-NL" dirty="0"/>
              <a:t> </a:t>
            </a:r>
            <a:r>
              <a:rPr lang="nl-NL" dirty="0" err="1"/>
              <a:t>workflows</a:t>
            </a:r>
            <a:r>
              <a:rPr lang="nl-NL" dirty="0"/>
              <a:t> </a:t>
            </a:r>
            <a:r>
              <a:rPr lang="nl-NL" dirty="0" err="1"/>
              <a:t>and</a:t>
            </a:r>
            <a:r>
              <a:rPr lang="nl-NL" dirty="0"/>
              <a:t> </a:t>
            </a:r>
            <a:r>
              <a:rPr lang="nl-NL" dirty="0" err="1"/>
              <a:t>all</a:t>
            </a:r>
            <a:r>
              <a:rPr lang="nl-NL" dirty="0"/>
              <a:t> </a:t>
            </a:r>
            <a:r>
              <a:rPr lang="nl-NL" dirty="0" err="1"/>
              <a:t>instances</a:t>
            </a:r>
            <a:endParaRPr lang="nl-NL" dirty="0"/>
          </a:p>
          <a:p>
            <a:r>
              <a:rPr lang="nl-NL" dirty="0" err="1"/>
              <a:t>Detect</a:t>
            </a:r>
            <a:r>
              <a:rPr lang="nl-NL" dirty="0"/>
              <a:t> </a:t>
            </a:r>
            <a:r>
              <a:rPr lang="nl-NL" dirty="0" err="1"/>
              <a:t>failing</a:t>
            </a:r>
            <a:r>
              <a:rPr lang="nl-NL" dirty="0"/>
              <a:t> </a:t>
            </a:r>
            <a:r>
              <a:rPr lang="nl-NL" dirty="0" err="1"/>
              <a:t>instances</a:t>
            </a:r>
            <a:endParaRPr lang="nl-NL" dirty="0"/>
          </a:p>
          <a:p>
            <a:r>
              <a:rPr lang="nl-NL" dirty="0"/>
              <a:t>Handle timers </a:t>
            </a:r>
            <a:r>
              <a:rPr lang="nl-NL" dirty="0" err="1"/>
              <a:t>and</a:t>
            </a:r>
            <a:r>
              <a:rPr lang="nl-NL" dirty="0"/>
              <a:t> </a:t>
            </a:r>
            <a:r>
              <a:rPr lang="nl-NL" dirty="0" err="1"/>
              <a:t>signals</a:t>
            </a:r>
            <a:endParaRPr lang="nl-NL" dirty="0"/>
          </a:p>
          <a:p>
            <a:endParaRPr lang="en-NL" dirty="0"/>
          </a:p>
        </p:txBody>
      </p:sp>
      <p:sp>
        <p:nvSpPr>
          <p:cNvPr id="4" name="Footer Placeholder 3">
            <a:extLst>
              <a:ext uri="{FF2B5EF4-FFF2-40B4-BE49-F238E27FC236}">
                <a16:creationId xmlns:a16="http://schemas.microsoft.com/office/drawing/2014/main" id="{A76C6036-B790-4159-8B7F-918D2E7A2219}"/>
              </a:ext>
            </a:extLst>
          </p:cNvPr>
          <p:cNvSpPr>
            <a:spLocks noGrp="1"/>
          </p:cNvSpPr>
          <p:nvPr>
            <p:ph type="ftr" sz="quarter" idx="11"/>
          </p:nvPr>
        </p:nvSpPr>
        <p:spPr>
          <a:xfrm>
            <a:off x="3870720" y="4980998"/>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294B154E-2F32-4BF2-983B-6FA331F5DAB9}"/>
              </a:ext>
            </a:extLst>
          </p:cNvPr>
          <p:cNvSpPr>
            <a:spLocks noGrp="1"/>
          </p:cNvSpPr>
          <p:nvPr>
            <p:ph type="sldNum" sz="quarter" idx="12"/>
          </p:nvPr>
        </p:nvSpPr>
        <p:spPr>
          <a:xfrm>
            <a:off x="7506278" y="5114643"/>
            <a:ext cx="144000" cy="108000"/>
          </a:xfrm>
        </p:spPr>
        <p:txBody>
          <a:bodyPr/>
          <a:lstStyle/>
          <a:p>
            <a:fld id="{14F1411D-0280-154F-AEAC-4C20B7AA46B2}" type="slidenum">
              <a:rPr lang="nl-NL" smtClean="0"/>
              <a:t>30</a:t>
            </a:fld>
            <a:endParaRPr lang="nl-NL"/>
          </a:p>
        </p:txBody>
      </p:sp>
      <p:sp>
        <p:nvSpPr>
          <p:cNvPr id="6" name="Rounded Rectangle 3">
            <a:extLst>
              <a:ext uri="{FF2B5EF4-FFF2-40B4-BE49-F238E27FC236}">
                <a16:creationId xmlns:a16="http://schemas.microsoft.com/office/drawing/2014/main" id="{FC1D0837-5C75-4060-B5BA-D294AC6CFC43}"/>
              </a:ext>
            </a:extLst>
          </p:cNvPr>
          <p:cNvSpPr/>
          <p:nvPr/>
        </p:nvSpPr>
        <p:spPr>
          <a:xfrm>
            <a:off x="671544"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5">
            <a:extLst>
              <a:ext uri="{FF2B5EF4-FFF2-40B4-BE49-F238E27FC236}">
                <a16:creationId xmlns:a16="http://schemas.microsoft.com/office/drawing/2014/main" id="{14ECD66E-7678-4175-997A-E214CBD7219A}"/>
              </a:ext>
            </a:extLst>
          </p:cNvPr>
          <p:cNvSpPr/>
          <p:nvPr/>
        </p:nvSpPr>
        <p:spPr>
          <a:xfrm>
            <a:off x="2048956"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7">
            <a:extLst>
              <a:ext uri="{FF2B5EF4-FFF2-40B4-BE49-F238E27FC236}">
                <a16:creationId xmlns:a16="http://schemas.microsoft.com/office/drawing/2014/main" id="{178AA19A-D49E-4206-913E-36D4E5C1DB9E}"/>
              </a:ext>
            </a:extLst>
          </p:cNvPr>
          <p:cNvSpPr/>
          <p:nvPr/>
        </p:nvSpPr>
        <p:spPr>
          <a:xfrm>
            <a:off x="3669840"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9">
            <a:extLst>
              <a:ext uri="{FF2B5EF4-FFF2-40B4-BE49-F238E27FC236}">
                <a16:creationId xmlns:a16="http://schemas.microsoft.com/office/drawing/2014/main" id="{57AE5730-8F19-4EF3-8131-03AF0290C499}"/>
              </a:ext>
            </a:extLst>
          </p:cNvPr>
          <p:cNvSpPr/>
          <p:nvPr/>
        </p:nvSpPr>
        <p:spPr>
          <a:xfrm>
            <a:off x="5115299"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Elbow Connector 12">
            <a:extLst>
              <a:ext uri="{FF2B5EF4-FFF2-40B4-BE49-F238E27FC236}">
                <a16:creationId xmlns:a16="http://schemas.microsoft.com/office/drawing/2014/main" id="{2DAD1EF6-B638-4C37-B248-44EB906179BF}"/>
              </a:ext>
            </a:extLst>
          </p:cNvPr>
          <p:cNvCxnSpPr>
            <a:stCxn id="8" idx="3"/>
            <a:endCxn id="10" idx="1"/>
          </p:cNvCxnSpPr>
          <p:nvPr/>
        </p:nvCxnSpPr>
        <p:spPr>
          <a:xfrm>
            <a:off x="2971561" y="3555327"/>
            <a:ext cx="698279" cy="835909"/>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BEB1F9C6-DFB7-4E54-A402-3BB16F7BEB2E}"/>
              </a:ext>
            </a:extLst>
          </p:cNvPr>
          <p:cNvCxnSpPr>
            <a:endCxn id="11" idx="1"/>
          </p:cNvCxnSpPr>
          <p:nvPr/>
        </p:nvCxnSpPr>
        <p:spPr>
          <a:xfrm>
            <a:off x="4494988" y="4391237"/>
            <a:ext cx="6203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C0732C4-B7F6-45FE-83A5-43E0EB7F39E0}"/>
              </a:ext>
            </a:extLst>
          </p:cNvPr>
          <p:cNvCxnSpPr>
            <a:stCxn id="6" idx="3"/>
            <a:endCxn id="8" idx="1"/>
          </p:cNvCxnSpPr>
          <p:nvPr/>
        </p:nvCxnSpPr>
        <p:spPr>
          <a:xfrm>
            <a:off x="1594150" y="3555327"/>
            <a:ext cx="454806"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Rounded Rectangle 20">
            <a:extLst>
              <a:ext uri="{FF2B5EF4-FFF2-40B4-BE49-F238E27FC236}">
                <a16:creationId xmlns:a16="http://schemas.microsoft.com/office/drawing/2014/main" id="{31C879AB-19D5-4CE4-A0AC-29D911C42B31}"/>
              </a:ext>
            </a:extLst>
          </p:cNvPr>
          <p:cNvSpPr/>
          <p:nvPr/>
        </p:nvSpPr>
        <p:spPr>
          <a:xfrm>
            <a:off x="6583672" y="419288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6" name="Straight Arrow Connector 15">
            <a:extLst>
              <a:ext uri="{FF2B5EF4-FFF2-40B4-BE49-F238E27FC236}">
                <a16:creationId xmlns:a16="http://schemas.microsoft.com/office/drawing/2014/main" id="{330ABC75-7356-4707-A1CC-356291C13C5B}"/>
              </a:ext>
            </a:extLst>
          </p:cNvPr>
          <p:cNvCxnSpPr>
            <a:endCxn id="15" idx="1"/>
          </p:cNvCxnSpPr>
          <p:nvPr/>
        </p:nvCxnSpPr>
        <p:spPr>
          <a:xfrm>
            <a:off x="5963360" y="4391237"/>
            <a:ext cx="62031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Elbow Connector 24">
            <a:extLst>
              <a:ext uri="{FF2B5EF4-FFF2-40B4-BE49-F238E27FC236}">
                <a16:creationId xmlns:a16="http://schemas.microsoft.com/office/drawing/2014/main" id="{32FD6329-00A5-4826-B52D-C484137ED89C}"/>
              </a:ext>
            </a:extLst>
          </p:cNvPr>
          <p:cNvCxnSpPr>
            <a:stCxn id="8" idx="3"/>
          </p:cNvCxnSpPr>
          <p:nvPr/>
        </p:nvCxnSpPr>
        <p:spPr>
          <a:xfrm flipV="1">
            <a:off x="2971561" y="3083062"/>
            <a:ext cx="698279" cy="472265"/>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93466A1-E22F-4D83-8FE8-64B45FE09660}"/>
              </a:ext>
            </a:extLst>
          </p:cNvPr>
          <p:cNvSpPr txBox="1"/>
          <p:nvPr/>
        </p:nvSpPr>
        <p:spPr>
          <a:xfrm>
            <a:off x="3702058" y="2964727"/>
            <a:ext cx="371225" cy="190751"/>
          </a:xfrm>
          <a:prstGeom prst="rect">
            <a:avLst/>
          </a:prstGeom>
          <a:noFill/>
        </p:spPr>
        <p:txBody>
          <a:bodyPr wrap="none" rtlCol="0">
            <a:spAutoFit/>
          </a:bodyPr>
          <a:lstStyle/>
          <a:p>
            <a:r>
              <a:rPr lang="nl-NL" dirty="0" err="1"/>
              <a:t>done</a:t>
            </a:r>
            <a:endParaRPr lang="en-US" dirty="0" err="1"/>
          </a:p>
        </p:txBody>
      </p:sp>
      <p:sp>
        <p:nvSpPr>
          <p:cNvPr id="20" name="Rounded Rectangle 7">
            <a:extLst>
              <a:ext uri="{FF2B5EF4-FFF2-40B4-BE49-F238E27FC236}">
                <a16:creationId xmlns:a16="http://schemas.microsoft.com/office/drawing/2014/main" id="{857C31C7-D108-4C1D-B039-92B7B7633EC1}"/>
              </a:ext>
            </a:extLst>
          </p:cNvPr>
          <p:cNvSpPr/>
          <p:nvPr/>
        </p:nvSpPr>
        <p:spPr>
          <a:xfrm>
            <a:off x="3655872" y="2927962"/>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ounded Rectangle 9">
            <a:extLst>
              <a:ext uri="{FF2B5EF4-FFF2-40B4-BE49-F238E27FC236}">
                <a16:creationId xmlns:a16="http://schemas.microsoft.com/office/drawing/2014/main" id="{8898B96F-A69C-4E27-BED8-F55CC7C61167}"/>
              </a:ext>
            </a:extLst>
          </p:cNvPr>
          <p:cNvSpPr/>
          <p:nvPr/>
        </p:nvSpPr>
        <p:spPr>
          <a:xfrm>
            <a:off x="5192771" y="2531259"/>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Connector: Elbow 23">
            <a:extLst>
              <a:ext uri="{FF2B5EF4-FFF2-40B4-BE49-F238E27FC236}">
                <a16:creationId xmlns:a16="http://schemas.microsoft.com/office/drawing/2014/main" id="{0008CEC3-2AA5-4A21-8823-784C446BF1A7}"/>
              </a:ext>
            </a:extLst>
          </p:cNvPr>
          <p:cNvCxnSpPr>
            <a:stCxn id="20" idx="3"/>
            <a:endCxn id="21" idx="1"/>
          </p:cNvCxnSpPr>
          <p:nvPr/>
        </p:nvCxnSpPr>
        <p:spPr>
          <a:xfrm flipV="1">
            <a:off x="4578478" y="2729611"/>
            <a:ext cx="614293" cy="396703"/>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5" name="Rounded Rectangle 9">
            <a:extLst>
              <a:ext uri="{FF2B5EF4-FFF2-40B4-BE49-F238E27FC236}">
                <a16:creationId xmlns:a16="http://schemas.microsoft.com/office/drawing/2014/main" id="{E91A4393-CFD0-444E-8DC0-A2538BECADA7}"/>
              </a:ext>
            </a:extLst>
          </p:cNvPr>
          <p:cNvSpPr/>
          <p:nvPr/>
        </p:nvSpPr>
        <p:spPr>
          <a:xfrm>
            <a:off x="5221114" y="3158624"/>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7" name="Connector: Elbow 26">
            <a:extLst>
              <a:ext uri="{FF2B5EF4-FFF2-40B4-BE49-F238E27FC236}">
                <a16:creationId xmlns:a16="http://schemas.microsoft.com/office/drawing/2014/main" id="{A1188802-3352-4EC0-9B59-8F80CBB4152F}"/>
              </a:ext>
            </a:extLst>
          </p:cNvPr>
          <p:cNvCxnSpPr>
            <a:stCxn id="20" idx="3"/>
            <a:endCxn id="25" idx="1"/>
          </p:cNvCxnSpPr>
          <p:nvPr/>
        </p:nvCxnSpPr>
        <p:spPr>
          <a:xfrm>
            <a:off x="4578478" y="3126314"/>
            <a:ext cx="642636" cy="23066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8" name="Rounded Rectangle 20">
            <a:extLst>
              <a:ext uri="{FF2B5EF4-FFF2-40B4-BE49-F238E27FC236}">
                <a16:creationId xmlns:a16="http://schemas.microsoft.com/office/drawing/2014/main" id="{B22EA522-06E0-4620-83CF-4B7E8F6ED58C}"/>
              </a:ext>
            </a:extLst>
          </p:cNvPr>
          <p:cNvSpPr/>
          <p:nvPr/>
        </p:nvSpPr>
        <p:spPr>
          <a:xfrm>
            <a:off x="7926666" y="3356976"/>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0" name="Connector: Elbow 29">
            <a:extLst>
              <a:ext uri="{FF2B5EF4-FFF2-40B4-BE49-F238E27FC236}">
                <a16:creationId xmlns:a16="http://schemas.microsoft.com/office/drawing/2014/main" id="{A94EB707-F51C-4C23-B763-C6058EDC3121}"/>
              </a:ext>
            </a:extLst>
          </p:cNvPr>
          <p:cNvCxnSpPr>
            <a:stCxn id="21" idx="3"/>
            <a:endCxn id="28" idx="1"/>
          </p:cNvCxnSpPr>
          <p:nvPr/>
        </p:nvCxnSpPr>
        <p:spPr>
          <a:xfrm>
            <a:off x="6115377" y="2729611"/>
            <a:ext cx="1811289" cy="825717"/>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4DB63DFD-4782-4542-AE71-9B1DAFD3E170}"/>
              </a:ext>
            </a:extLst>
          </p:cNvPr>
          <p:cNvCxnSpPr>
            <a:stCxn id="25" idx="3"/>
            <a:endCxn id="28" idx="1"/>
          </p:cNvCxnSpPr>
          <p:nvPr/>
        </p:nvCxnSpPr>
        <p:spPr>
          <a:xfrm>
            <a:off x="6143720" y="3356976"/>
            <a:ext cx="1782946" cy="19835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F90F3D15-A670-4EA9-BA61-5CE9C8D4C88F}"/>
              </a:ext>
            </a:extLst>
          </p:cNvPr>
          <p:cNvCxnSpPr>
            <a:stCxn id="15" idx="3"/>
            <a:endCxn id="28" idx="1"/>
          </p:cNvCxnSpPr>
          <p:nvPr/>
        </p:nvCxnSpPr>
        <p:spPr>
          <a:xfrm flipV="1">
            <a:off x="7506278" y="3555328"/>
            <a:ext cx="420388" cy="835910"/>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39" name="Lightning Bolt 38">
            <a:extLst>
              <a:ext uri="{FF2B5EF4-FFF2-40B4-BE49-F238E27FC236}">
                <a16:creationId xmlns:a16="http://schemas.microsoft.com/office/drawing/2014/main" id="{10121F34-9244-4479-A9C4-8D7862BC2E46}"/>
              </a:ext>
            </a:extLst>
          </p:cNvPr>
          <p:cNvSpPr/>
          <p:nvPr/>
        </p:nvSpPr>
        <p:spPr>
          <a:xfrm>
            <a:off x="4189106" y="2654048"/>
            <a:ext cx="386378" cy="429014"/>
          </a:xfrm>
          <a:prstGeom prst="lightningBol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Lightning Bolt 39">
            <a:extLst>
              <a:ext uri="{FF2B5EF4-FFF2-40B4-BE49-F238E27FC236}">
                <a16:creationId xmlns:a16="http://schemas.microsoft.com/office/drawing/2014/main" id="{979ED3D3-9731-4035-83B6-CA2EB31AFB92}"/>
              </a:ext>
            </a:extLst>
          </p:cNvPr>
          <p:cNvSpPr/>
          <p:nvPr/>
        </p:nvSpPr>
        <p:spPr>
          <a:xfrm>
            <a:off x="4200159" y="3918972"/>
            <a:ext cx="331383" cy="35664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1" name="Lightning Bolt 40">
            <a:extLst>
              <a:ext uri="{FF2B5EF4-FFF2-40B4-BE49-F238E27FC236}">
                <a16:creationId xmlns:a16="http://schemas.microsoft.com/office/drawing/2014/main" id="{4C4A5C39-59C7-49C8-873A-72E6CBC6D994}"/>
              </a:ext>
            </a:extLst>
          </p:cNvPr>
          <p:cNvSpPr/>
          <p:nvPr/>
        </p:nvSpPr>
        <p:spPr>
          <a:xfrm>
            <a:off x="2675360" y="3075822"/>
            <a:ext cx="386378" cy="42901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Lightning Bolt 41">
            <a:extLst>
              <a:ext uri="{FF2B5EF4-FFF2-40B4-BE49-F238E27FC236}">
                <a16:creationId xmlns:a16="http://schemas.microsoft.com/office/drawing/2014/main" id="{1E82A8ED-595F-49F3-A0FE-9E43CBCC80C3}"/>
              </a:ext>
            </a:extLst>
          </p:cNvPr>
          <p:cNvSpPr/>
          <p:nvPr/>
        </p:nvSpPr>
        <p:spPr>
          <a:xfrm>
            <a:off x="5668532" y="3858814"/>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3" name="Lightning Bolt 42">
            <a:extLst>
              <a:ext uri="{FF2B5EF4-FFF2-40B4-BE49-F238E27FC236}">
                <a16:creationId xmlns:a16="http://schemas.microsoft.com/office/drawing/2014/main" id="{064E779D-7FAB-4788-B8E6-E5ECAFFE5655}"/>
              </a:ext>
            </a:extLst>
          </p:cNvPr>
          <p:cNvSpPr/>
          <p:nvPr/>
        </p:nvSpPr>
        <p:spPr>
          <a:xfrm>
            <a:off x="7191900" y="3897050"/>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4" name="Lightning Bolt 43">
            <a:extLst>
              <a:ext uri="{FF2B5EF4-FFF2-40B4-BE49-F238E27FC236}">
                <a16:creationId xmlns:a16="http://schemas.microsoft.com/office/drawing/2014/main" id="{9CAD6CA4-EFD4-4C04-8426-A21A260D296D}"/>
              </a:ext>
            </a:extLst>
          </p:cNvPr>
          <p:cNvSpPr/>
          <p:nvPr/>
        </p:nvSpPr>
        <p:spPr>
          <a:xfrm>
            <a:off x="5814278" y="2295500"/>
            <a:ext cx="386378" cy="429014"/>
          </a:xfrm>
          <a:prstGeom prst="lightningBolt">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5" name="Lightning Bolt 44">
            <a:extLst>
              <a:ext uri="{FF2B5EF4-FFF2-40B4-BE49-F238E27FC236}">
                <a16:creationId xmlns:a16="http://schemas.microsoft.com/office/drawing/2014/main" id="{4771E610-4AA0-4B16-B90A-B8A4008F79F5}"/>
              </a:ext>
            </a:extLst>
          </p:cNvPr>
          <p:cNvSpPr/>
          <p:nvPr/>
        </p:nvSpPr>
        <p:spPr>
          <a:xfrm>
            <a:off x="5872414" y="2949214"/>
            <a:ext cx="386378" cy="429014"/>
          </a:xfrm>
          <a:prstGeom prst="lightningBolt">
            <a:avLst/>
          </a:prstGeom>
          <a:solidFill>
            <a:schemeClr val="bg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6" name="Lightning Bolt 45">
            <a:extLst>
              <a:ext uri="{FF2B5EF4-FFF2-40B4-BE49-F238E27FC236}">
                <a16:creationId xmlns:a16="http://schemas.microsoft.com/office/drawing/2014/main" id="{7093F78D-429B-42D9-8A6A-61AE158932DF}"/>
              </a:ext>
            </a:extLst>
          </p:cNvPr>
          <p:cNvSpPr/>
          <p:nvPr/>
        </p:nvSpPr>
        <p:spPr>
          <a:xfrm>
            <a:off x="7501805" y="2898569"/>
            <a:ext cx="386378" cy="429014"/>
          </a:xfrm>
          <a:prstGeom prst="lightningBolt">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7" name="Lightning Bolt 46">
            <a:extLst>
              <a:ext uri="{FF2B5EF4-FFF2-40B4-BE49-F238E27FC236}">
                <a16:creationId xmlns:a16="http://schemas.microsoft.com/office/drawing/2014/main" id="{D44B0AA7-9047-4F1C-8B6F-BE383FA68AE0}"/>
              </a:ext>
            </a:extLst>
          </p:cNvPr>
          <p:cNvSpPr/>
          <p:nvPr/>
        </p:nvSpPr>
        <p:spPr>
          <a:xfrm>
            <a:off x="7327858" y="3060102"/>
            <a:ext cx="386378" cy="429014"/>
          </a:xfrm>
          <a:prstGeom prst="lightningBolt">
            <a:avLst/>
          </a:prstGeom>
          <a:solidFill>
            <a:schemeClr val="bg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8" name="Lightning Bolt 47">
            <a:extLst>
              <a:ext uri="{FF2B5EF4-FFF2-40B4-BE49-F238E27FC236}">
                <a16:creationId xmlns:a16="http://schemas.microsoft.com/office/drawing/2014/main" id="{54569F9C-6B4D-467D-9B79-60A5ACCFCF8D}"/>
              </a:ext>
            </a:extLst>
          </p:cNvPr>
          <p:cNvSpPr/>
          <p:nvPr/>
        </p:nvSpPr>
        <p:spPr>
          <a:xfrm>
            <a:off x="7655360" y="3253463"/>
            <a:ext cx="386378" cy="429014"/>
          </a:xfrm>
          <a:prstGeom prst="lightningBol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49" name="Rounded Rectangle 7">
            <a:extLst>
              <a:ext uri="{FF2B5EF4-FFF2-40B4-BE49-F238E27FC236}">
                <a16:creationId xmlns:a16="http://schemas.microsoft.com/office/drawing/2014/main" id="{4596E74F-D6CF-4AF4-AFBC-F78C6426356C}"/>
              </a:ext>
            </a:extLst>
          </p:cNvPr>
          <p:cNvSpPr/>
          <p:nvPr/>
        </p:nvSpPr>
        <p:spPr>
          <a:xfrm>
            <a:off x="3775531" y="4305252"/>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ounded Rectangle 7">
            <a:extLst>
              <a:ext uri="{FF2B5EF4-FFF2-40B4-BE49-F238E27FC236}">
                <a16:creationId xmlns:a16="http://schemas.microsoft.com/office/drawing/2014/main" id="{F2994ED1-7505-4E65-BA8A-343DC0A00A4D}"/>
              </a:ext>
            </a:extLst>
          </p:cNvPr>
          <p:cNvSpPr/>
          <p:nvPr/>
        </p:nvSpPr>
        <p:spPr>
          <a:xfrm>
            <a:off x="3881222" y="4417618"/>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ounded Rectangle 7">
            <a:extLst>
              <a:ext uri="{FF2B5EF4-FFF2-40B4-BE49-F238E27FC236}">
                <a16:creationId xmlns:a16="http://schemas.microsoft.com/office/drawing/2014/main" id="{E6E292E9-4D89-4F7B-B9EE-6F8FB81B4483}"/>
              </a:ext>
            </a:extLst>
          </p:cNvPr>
          <p:cNvSpPr/>
          <p:nvPr/>
        </p:nvSpPr>
        <p:spPr>
          <a:xfrm>
            <a:off x="3986913" y="4529984"/>
            <a:ext cx="922606" cy="39670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42961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1" grpId="0" animBg="1"/>
      <p:bldP spid="15" grpId="0" animBg="1"/>
      <p:bldP spid="18" grpId="0"/>
      <p:bldP spid="20" grpId="0" animBg="1"/>
      <p:bldP spid="21" grpId="0" animBg="1"/>
      <p:bldP spid="25" grpId="0" animBg="1"/>
      <p:bldP spid="28" grpId="0" animBg="1"/>
      <p:bldP spid="39" grpId="0" animBg="1"/>
      <p:bldP spid="40" grpId="0" animBg="1"/>
      <p:bldP spid="41" grpId="0" animBg="1"/>
      <p:bldP spid="42" grpId="0" animBg="1"/>
      <p:bldP spid="43" grpId="0" animBg="1"/>
      <p:bldP spid="44" grpId="0" animBg="1"/>
      <p:bldP spid="45" grpId="0" animBg="1"/>
      <p:bldP spid="46" grpId="0" animBg="1"/>
      <p:bldP spid="47" grpId="0" animBg="1"/>
      <p:bldP spid="48" grpId="0" animBg="1"/>
      <p:bldP spid="49" grpId="0" animBg="1"/>
      <p:bldP spid="50" grpId="0" animBg="1"/>
      <p:bldP spid="5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7DD9B-65A4-4292-853D-CB99A7DA171A}"/>
              </a:ext>
            </a:extLst>
          </p:cNvPr>
          <p:cNvSpPr>
            <a:spLocks noGrp="1"/>
          </p:cNvSpPr>
          <p:nvPr>
            <p:ph type="title"/>
          </p:nvPr>
        </p:nvSpPr>
        <p:spPr/>
        <p:txBody>
          <a:bodyPr/>
          <a:lstStyle/>
          <a:p>
            <a:r>
              <a:rPr lang="nl-NL" dirty="0"/>
              <a:t>Best of Both </a:t>
            </a:r>
            <a:r>
              <a:rPr lang="nl-NL" dirty="0" err="1"/>
              <a:t>Worlds</a:t>
            </a:r>
            <a:r>
              <a:rPr lang="nl-NL" dirty="0"/>
              <a:t>: </a:t>
            </a:r>
            <a:r>
              <a:rPr lang="nl-NL" dirty="0" err="1"/>
              <a:t>Hybrid</a:t>
            </a:r>
            <a:r>
              <a:rPr lang="nl-NL" dirty="0"/>
              <a:t> – </a:t>
            </a:r>
            <a:r>
              <a:rPr lang="nl-NL" dirty="0" err="1"/>
              <a:t>Coordinated</a:t>
            </a:r>
            <a:r>
              <a:rPr lang="nl-NL" dirty="0"/>
              <a:t> </a:t>
            </a:r>
            <a:r>
              <a:rPr lang="nl-NL" dirty="0" err="1"/>
              <a:t>Choreography</a:t>
            </a:r>
            <a:endParaRPr lang="en-NL" dirty="0"/>
          </a:p>
        </p:txBody>
      </p:sp>
      <p:sp>
        <p:nvSpPr>
          <p:cNvPr id="3" name="Content Placeholder 2">
            <a:extLst>
              <a:ext uri="{FF2B5EF4-FFF2-40B4-BE49-F238E27FC236}">
                <a16:creationId xmlns:a16="http://schemas.microsoft.com/office/drawing/2014/main" id="{C28792DA-D1A6-454A-968B-C3739884B298}"/>
              </a:ext>
            </a:extLst>
          </p:cNvPr>
          <p:cNvSpPr>
            <a:spLocks noGrp="1"/>
          </p:cNvSpPr>
          <p:nvPr>
            <p:ph idx="1"/>
          </p:nvPr>
        </p:nvSpPr>
        <p:spPr/>
        <p:txBody>
          <a:bodyPr/>
          <a:lstStyle/>
          <a:p>
            <a:r>
              <a:rPr lang="nl-NL" dirty="0" err="1"/>
              <a:t>Asynchronous</a:t>
            </a:r>
            <a:r>
              <a:rPr lang="nl-NL" dirty="0"/>
              <a:t> </a:t>
            </a:r>
            <a:r>
              <a:rPr lang="nl-NL" dirty="0" err="1"/>
              <a:t>communication</a:t>
            </a:r>
            <a:r>
              <a:rPr lang="nl-NL" dirty="0"/>
              <a:t> </a:t>
            </a:r>
            <a:r>
              <a:rPr lang="nl-NL" dirty="0" err="1"/>
              <a:t>based</a:t>
            </a:r>
            <a:r>
              <a:rPr lang="nl-NL" dirty="0"/>
              <a:t> on queues | </a:t>
            </a:r>
            <a:r>
              <a:rPr lang="nl-NL" i="1" dirty="0" err="1"/>
              <a:t>commands</a:t>
            </a:r>
            <a:r>
              <a:rPr lang="nl-NL" i="1" dirty="0"/>
              <a:t> | </a:t>
            </a:r>
            <a:r>
              <a:rPr lang="nl-NL" dirty="0"/>
              <a:t>events</a:t>
            </a:r>
          </a:p>
          <a:p>
            <a:r>
              <a:rPr lang="nl-NL" dirty="0"/>
              <a:t>Distributed, </a:t>
            </a:r>
            <a:r>
              <a:rPr lang="nl-NL" dirty="0" err="1"/>
              <a:t>stateless</a:t>
            </a:r>
            <a:r>
              <a:rPr lang="nl-NL" dirty="0"/>
              <a:t>, </a:t>
            </a:r>
            <a:r>
              <a:rPr lang="nl-NL" dirty="0" err="1"/>
              <a:t>horizontally</a:t>
            </a:r>
            <a:r>
              <a:rPr lang="nl-NL" dirty="0"/>
              <a:t> </a:t>
            </a:r>
            <a:r>
              <a:rPr lang="nl-NL" dirty="0" err="1"/>
              <a:t>scalable</a:t>
            </a:r>
            <a:r>
              <a:rPr lang="nl-NL" dirty="0"/>
              <a:t> workflow engine</a:t>
            </a:r>
          </a:p>
          <a:p>
            <a:pPr lvl="1"/>
            <a:r>
              <a:rPr lang="nl-NL" dirty="0"/>
              <a:t>Data context (“state”)</a:t>
            </a:r>
          </a:p>
          <a:p>
            <a:pPr lvl="1"/>
            <a:r>
              <a:rPr lang="nl-NL" dirty="0"/>
              <a:t>State </a:t>
            </a:r>
            <a:r>
              <a:rPr lang="nl-NL" dirty="0" err="1"/>
              <a:t>transition</a:t>
            </a:r>
            <a:r>
              <a:rPr lang="nl-NL" dirty="0"/>
              <a:t> (workflow logic)</a:t>
            </a:r>
          </a:p>
          <a:p>
            <a:pPr lvl="1"/>
            <a:r>
              <a:rPr lang="nl-NL" dirty="0"/>
              <a:t>Communication (Event) handling </a:t>
            </a:r>
          </a:p>
          <a:p>
            <a:pPr lvl="2"/>
            <a:r>
              <a:rPr lang="nl-NL" dirty="0" err="1"/>
              <a:t>Publish</a:t>
            </a:r>
            <a:r>
              <a:rPr lang="nl-NL" dirty="0"/>
              <a:t> </a:t>
            </a:r>
            <a:r>
              <a:rPr lang="nl-NL" dirty="0" err="1"/>
              <a:t>tasks</a:t>
            </a:r>
            <a:r>
              <a:rPr lang="nl-NL" dirty="0"/>
              <a:t>, </a:t>
            </a:r>
            <a:r>
              <a:rPr lang="nl-NL" dirty="0" err="1"/>
              <a:t>receive</a:t>
            </a:r>
            <a:r>
              <a:rPr lang="nl-NL" dirty="0"/>
              <a:t> </a:t>
            </a:r>
            <a:r>
              <a:rPr lang="nl-NL" dirty="0" err="1"/>
              <a:t>task</a:t>
            </a:r>
            <a:r>
              <a:rPr lang="nl-NL" dirty="0"/>
              <a:t> updates</a:t>
            </a:r>
          </a:p>
          <a:p>
            <a:pPr lvl="2"/>
            <a:r>
              <a:rPr lang="nl-NL" dirty="0"/>
              <a:t>Handle </a:t>
            </a:r>
            <a:r>
              <a:rPr lang="nl-NL" dirty="0" err="1"/>
              <a:t>external</a:t>
            </a:r>
            <a:r>
              <a:rPr lang="nl-NL" dirty="0"/>
              <a:t> </a:t>
            </a:r>
            <a:r>
              <a:rPr lang="nl-NL" dirty="0" err="1"/>
              <a:t>and</a:t>
            </a:r>
            <a:r>
              <a:rPr lang="nl-NL" dirty="0"/>
              <a:t> time triggers</a:t>
            </a:r>
          </a:p>
          <a:p>
            <a:pPr lvl="1"/>
            <a:r>
              <a:rPr lang="nl-NL" dirty="0" err="1"/>
              <a:t>Detect</a:t>
            </a:r>
            <a:r>
              <a:rPr lang="nl-NL" dirty="0"/>
              <a:t> </a:t>
            </a:r>
            <a:r>
              <a:rPr lang="nl-NL" dirty="0" err="1"/>
              <a:t>abandoned</a:t>
            </a:r>
            <a:r>
              <a:rPr lang="nl-NL" dirty="0"/>
              <a:t> </a:t>
            </a:r>
            <a:r>
              <a:rPr lang="nl-NL" dirty="0" err="1"/>
              <a:t>tasks</a:t>
            </a:r>
            <a:r>
              <a:rPr lang="nl-NL" dirty="0"/>
              <a:t>, </a:t>
            </a:r>
            <a:r>
              <a:rPr lang="nl-NL" dirty="0" err="1"/>
              <a:t>failing</a:t>
            </a:r>
            <a:r>
              <a:rPr lang="nl-NL" dirty="0"/>
              <a:t> </a:t>
            </a:r>
            <a:r>
              <a:rPr lang="nl-NL" dirty="0" err="1"/>
              <a:t>workflows</a:t>
            </a:r>
            <a:endParaRPr lang="nl-NL" dirty="0"/>
          </a:p>
          <a:p>
            <a:pPr lvl="1"/>
            <a:r>
              <a:rPr lang="nl-NL" dirty="0" err="1"/>
              <a:t>Publish</a:t>
            </a:r>
            <a:r>
              <a:rPr lang="nl-NL" dirty="0"/>
              <a:t> </a:t>
            </a:r>
            <a:r>
              <a:rPr lang="nl-NL" dirty="0" err="1"/>
              <a:t>metrics</a:t>
            </a:r>
            <a:r>
              <a:rPr lang="nl-NL" dirty="0"/>
              <a:t> for monitoring workflow </a:t>
            </a:r>
            <a:r>
              <a:rPr lang="nl-NL" dirty="0" err="1"/>
              <a:t>instances</a:t>
            </a:r>
            <a:endParaRPr lang="nl-NL" dirty="0"/>
          </a:p>
          <a:p>
            <a:r>
              <a:rPr lang="nl-NL" dirty="0" err="1"/>
              <a:t>Governance</a:t>
            </a:r>
            <a:r>
              <a:rPr lang="nl-NL" dirty="0"/>
              <a:t> on [</a:t>
            </a:r>
            <a:r>
              <a:rPr lang="nl-NL" dirty="0" err="1"/>
              <a:t>definitions</a:t>
            </a:r>
            <a:r>
              <a:rPr lang="nl-NL" dirty="0"/>
              <a:t> of] </a:t>
            </a:r>
            <a:r>
              <a:rPr lang="nl-NL" dirty="0" err="1"/>
              <a:t>Workflows</a:t>
            </a:r>
            <a:r>
              <a:rPr lang="nl-NL" dirty="0"/>
              <a:t> </a:t>
            </a:r>
            <a:r>
              <a:rPr lang="nl-NL" dirty="0" err="1"/>
              <a:t>and</a:t>
            </a:r>
            <a:r>
              <a:rPr lang="nl-NL" dirty="0"/>
              <a:t> Events</a:t>
            </a:r>
          </a:p>
          <a:p>
            <a:pPr lvl="1"/>
            <a:r>
              <a:rPr lang="nl-NL" dirty="0"/>
              <a:t>Ensure </a:t>
            </a:r>
            <a:r>
              <a:rPr lang="nl-NL" dirty="0" err="1"/>
              <a:t>that</a:t>
            </a:r>
            <a:r>
              <a:rPr lang="nl-NL" dirty="0"/>
              <a:t> events are </a:t>
            </a:r>
            <a:r>
              <a:rPr lang="nl-NL" dirty="0" err="1"/>
              <a:t>understood</a:t>
            </a:r>
            <a:r>
              <a:rPr lang="nl-NL" dirty="0"/>
              <a:t> </a:t>
            </a:r>
            <a:r>
              <a:rPr lang="nl-NL" dirty="0" err="1"/>
              <a:t>and</a:t>
            </a:r>
            <a:r>
              <a:rPr lang="nl-NL" dirty="0"/>
              <a:t> </a:t>
            </a:r>
            <a:r>
              <a:rPr lang="nl-NL" dirty="0" err="1"/>
              <a:t>an</a:t>
            </a:r>
            <a:r>
              <a:rPr lang="nl-NL" dirty="0"/>
              <a:t> actor is </a:t>
            </a:r>
            <a:r>
              <a:rPr lang="nl-NL" dirty="0" err="1"/>
              <a:t>available</a:t>
            </a:r>
            <a:r>
              <a:rPr lang="nl-NL" dirty="0"/>
              <a:t> for </a:t>
            </a:r>
            <a:r>
              <a:rPr lang="nl-NL" dirty="0" err="1"/>
              <a:t>each</a:t>
            </a:r>
            <a:r>
              <a:rPr lang="nl-NL" dirty="0"/>
              <a:t> </a:t>
            </a:r>
            <a:r>
              <a:rPr lang="nl-NL" dirty="0" err="1"/>
              <a:t>task</a:t>
            </a:r>
            <a:r>
              <a:rPr lang="nl-NL" dirty="0"/>
              <a:t> [event]</a:t>
            </a:r>
            <a:endParaRPr lang="en-NL" dirty="0"/>
          </a:p>
        </p:txBody>
      </p:sp>
      <p:sp>
        <p:nvSpPr>
          <p:cNvPr id="4" name="Footer Placeholder 3">
            <a:extLst>
              <a:ext uri="{FF2B5EF4-FFF2-40B4-BE49-F238E27FC236}">
                <a16:creationId xmlns:a16="http://schemas.microsoft.com/office/drawing/2014/main" id="{B563580C-643A-4EC5-B200-CFC7E8BCEEE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DF88869D-6AA7-4C66-A63E-AF20E5A7E6DB}"/>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1047247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7258-6577-49AE-B62E-65E25EACA3DC}"/>
              </a:ext>
            </a:extLst>
          </p:cNvPr>
          <p:cNvSpPr>
            <a:spLocks noGrp="1"/>
          </p:cNvSpPr>
          <p:nvPr>
            <p:ph type="title"/>
          </p:nvPr>
        </p:nvSpPr>
        <p:spPr/>
        <p:txBody>
          <a:bodyPr/>
          <a:lstStyle/>
          <a:p>
            <a:r>
              <a:rPr lang="nl-NL" dirty="0" err="1"/>
              <a:t>Commands</a:t>
            </a:r>
            <a:r>
              <a:rPr lang="nl-NL" dirty="0"/>
              <a:t> are Events </a:t>
            </a:r>
            <a:r>
              <a:rPr lang="nl-NL" dirty="0" err="1"/>
              <a:t>that</a:t>
            </a:r>
            <a:r>
              <a:rPr lang="nl-NL" dirty="0"/>
              <a:t> </a:t>
            </a:r>
            <a:r>
              <a:rPr lang="nl-NL" dirty="0" err="1"/>
              <a:t>express</a:t>
            </a:r>
            <a:r>
              <a:rPr lang="nl-NL" dirty="0"/>
              <a:t> </a:t>
            </a:r>
            <a:r>
              <a:rPr lang="nl-NL" i="1" dirty="0" err="1"/>
              <a:t>what</a:t>
            </a:r>
            <a:r>
              <a:rPr lang="nl-NL" i="1" dirty="0"/>
              <a:t> </a:t>
            </a:r>
            <a:r>
              <a:rPr lang="nl-NL" i="1" dirty="0" err="1"/>
              <a:t>should</a:t>
            </a:r>
            <a:r>
              <a:rPr lang="nl-NL" i="1" dirty="0"/>
              <a:t> happen</a:t>
            </a:r>
            <a:endParaRPr lang="en-NL" i="1" dirty="0"/>
          </a:p>
        </p:txBody>
      </p:sp>
      <p:sp>
        <p:nvSpPr>
          <p:cNvPr id="3" name="Content Placeholder 2">
            <a:extLst>
              <a:ext uri="{FF2B5EF4-FFF2-40B4-BE49-F238E27FC236}">
                <a16:creationId xmlns:a16="http://schemas.microsoft.com/office/drawing/2014/main" id="{3DC262E7-81CA-4C8D-94A0-0F7FFA9A95F4}"/>
              </a:ext>
            </a:extLst>
          </p:cNvPr>
          <p:cNvSpPr>
            <a:spLocks noGrp="1"/>
          </p:cNvSpPr>
          <p:nvPr>
            <p:ph idx="1"/>
          </p:nvPr>
        </p:nvSpPr>
        <p:spPr/>
        <p:txBody>
          <a:bodyPr/>
          <a:lstStyle/>
          <a:p>
            <a:r>
              <a:rPr lang="nl-NL" dirty="0" err="1"/>
              <a:t>Example</a:t>
            </a:r>
            <a:r>
              <a:rPr lang="nl-NL" dirty="0"/>
              <a:t>: </a:t>
            </a:r>
            <a:r>
              <a:rPr lang="nl-NL" dirty="0" err="1"/>
              <a:t>the</a:t>
            </a:r>
            <a:r>
              <a:rPr lang="nl-NL" dirty="0"/>
              <a:t> </a:t>
            </a:r>
            <a:r>
              <a:rPr lang="nl-NL" dirty="0" err="1"/>
              <a:t>Retrieve</a:t>
            </a:r>
            <a:r>
              <a:rPr lang="nl-NL" dirty="0"/>
              <a:t> </a:t>
            </a:r>
            <a:r>
              <a:rPr lang="nl-NL" dirty="0" err="1"/>
              <a:t>Payment</a:t>
            </a:r>
            <a:r>
              <a:rPr lang="nl-NL" dirty="0"/>
              <a:t> event</a:t>
            </a:r>
          </a:p>
        </p:txBody>
      </p:sp>
      <p:sp>
        <p:nvSpPr>
          <p:cNvPr id="4" name="Footer Placeholder 3">
            <a:extLst>
              <a:ext uri="{FF2B5EF4-FFF2-40B4-BE49-F238E27FC236}">
                <a16:creationId xmlns:a16="http://schemas.microsoft.com/office/drawing/2014/main" id="{16558D25-7ECD-4425-B797-6850645F5E8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B6ED4653-528F-4A49-BD78-829C291EF5F4}"/>
              </a:ext>
            </a:extLst>
          </p:cNvPr>
          <p:cNvSpPr>
            <a:spLocks noGrp="1"/>
          </p:cNvSpPr>
          <p:nvPr>
            <p:ph type="sldNum" sz="quarter" idx="12"/>
          </p:nvPr>
        </p:nvSpPr>
        <p:spPr/>
        <p:txBody>
          <a:bodyPr/>
          <a:lstStyle/>
          <a:p>
            <a:fld id="{14F1411D-0280-154F-AEAC-4C20B7AA46B2}" type="slidenum">
              <a:rPr lang="nl-NL" smtClean="0"/>
              <a:t>32</a:t>
            </a:fld>
            <a:endParaRPr lang="nl-NL"/>
          </a:p>
        </p:txBody>
      </p:sp>
      <p:pic>
        <p:nvPicPr>
          <p:cNvPr id="2050" name="Picture 2" descr="Events and Commands">
            <a:extLst>
              <a:ext uri="{FF2B5EF4-FFF2-40B4-BE49-F238E27FC236}">
                <a16:creationId xmlns:a16="http://schemas.microsoft.com/office/drawing/2014/main" id="{0FEBDEDD-F6D0-4B4D-95C3-C1B895A67D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084" y="1226333"/>
            <a:ext cx="5428371" cy="3489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933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3613-257E-4DFF-93F7-3F71750D41E7}"/>
              </a:ext>
            </a:extLst>
          </p:cNvPr>
          <p:cNvSpPr>
            <a:spLocks noGrp="1"/>
          </p:cNvSpPr>
          <p:nvPr>
            <p:ph type="title"/>
          </p:nvPr>
        </p:nvSpPr>
        <p:spPr/>
        <p:txBody>
          <a:bodyPr/>
          <a:lstStyle/>
          <a:p>
            <a:r>
              <a:rPr lang="nl-NL" dirty="0" err="1"/>
              <a:t>Decider</a:t>
            </a:r>
            <a:r>
              <a:rPr lang="nl-NL" dirty="0"/>
              <a:t> – state engine</a:t>
            </a:r>
            <a:endParaRPr lang="en-NL" dirty="0"/>
          </a:p>
        </p:txBody>
      </p:sp>
      <p:sp>
        <p:nvSpPr>
          <p:cNvPr id="3" name="Content Placeholder 2">
            <a:extLst>
              <a:ext uri="{FF2B5EF4-FFF2-40B4-BE49-F238E27FC236}">
                <a16:creationId xmlns:a16="http://schemas.microsoft.com/office/drawing/2014/main" id="{6DC41BFE-3995-47C2-8ABC-87A0D61267A7}"/>
              </a:ext>
            </a:extLst>
          </p:cNvPr>
          <p:cNvSpPr>
            <a:spLocks noGrp="1"/>
          </p:cNvSpPr>
          <p:nvPr>
            <p:ph idx="1"/>
          </p:nvPr>
        </p:nvSpPr>
        <p:spPr/>
        <p:txBody>
          <a:bodyPr/>
          <a:lstStyle/>
          <a:p>
            <a:r>
              <a:rPr lang="nl-NL" dirty="0"/>
              <a:t>Take workflow </a:t>
            </a:r>
            <a:r>
              <a:rPr lang="nl-NL" dirty="0" err="1"/>
              <a:t>definition</a:t>
            </a:r>
            <a:endParaRPr lang="nl-NL" dirty="0"/>
          </a:p>
          <a:p>
            <a:r>
              <a:rPr lang="nl-NL" dirty="0"/>
              <a:t>Take state &amp; state change [events]</a:t>
            </a:r>
          </a:p>
          <a:p>
            <a:r>
              <a:rPr lang="nl-NL" dirty="0"/>
              <a:t>Take context (time)</a:t>
            </a:r>
          </a:p>
          <a:p>
            <a:r>
              <a:rPr lang="nl-NL" dirty="0" err="1"/>
              <a:t>Derive</a:t>
            </a:r>
            <a:r>
              <a:rPr lang="nl-NL" dirty="0"/>
              <a:t> new state</a:t>
            </a:r>
          </a:p>
          <a:p>
            <a:pPr lvl="1"/>
            <a:r>
              <a:rPr lang="nl-NL" dirty="0"/>
              <a:t>Status of workflow </a:t>
            </a:r>
            <a:r>
              <a:rPr lang="nl-NL" dirty="0" err="1"/>
              <a:t>instance</a:t>
            </a:r>
            <a:endParaRPr lang="nl-NL" dirty="0"/>
          </a:p>
          <a:p>
            <a:pPr lvl="1"/>
            <a:r>
              <a:rPr lang="nl-NL" dirty="0"/>
              <a:t>Status of </a:t>
            </a:r>
            <a:r>
              <a:rPr lang="nl-NL" dirty="0" err="1"/>
              <a:t>activities</a:t>
            </a:r>
            <a:endParaRPr lang="nl-NL" dirty="0"/>
          </a:p>
          <a:p>
            <a:r>
              <a:rPr lang="nl-NL" dirty="0" err="1"/>
              <a:t>Inform</a:t>
            </a:r>
            <a:r>
              <a:rPr lang="nl-NL" dirty="0"/>
              <a:t> </a:t>
            </a:r>
            <a:r>
              <a:rPr lang="nl-NL" dirty="0" err="1"/>
              <a:t>task</a:t>
            </a:r>
            <a:r>
              <a:rPr lang="nl-NL" dirty="0"/>
              <a:t> </a:t>
            </a:r>
            <a:r>
              <a:rPr lang="nl-NL" dirty="0" err="1"/>
              <a:t>dispatcher</a:t>
            </a:r>
            <a:endParaRPr lang="en-NL" dirty="0"/>
          </a:p>
          <a:p>
            <a:r>
              <a:rPr lang="nl-NL" dirty="0"/>
              <a:t>Update </a:t>
            </a:r>
            <a:r>
              <a:rPr lang="nl-NL" dirty="0" err="1"/>
              <a:t>persisted</a:t>
            </a:r>
            <a:r>
              <a:rPr lang="nl-NL" dirty="0"/>
              <a:t> state</a:t>
            </a:r>
          </a:p>
        </p:txBody>
      </p:sp>
      <p:sp>
        <p:nvSpPr>
          <p:cNvPr id="4" name="Footer Placeholder 3">
            <a:extLst>
              <a:ext uri="{FF2B5EF4-FFF2-40B4-BE49-F238E27FC236}">
                <a16:creationId xmlns:a16="http://schemas.microsoft.com/office/drawing/2014/main" id="{A8B95C40-FCE7-4961-8593-646B4A1A3A6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3724BCB-3958-48B3-9918-ED6E0914D7B9}"/>
              </a:ext>
            </a:extLst>
          </p:cNvPr>
          <p:cNvSpPr>
            <a:spLocks noGrp="1"/>
          </p:cNvSpPr>
          <p:nvPr>
            <p:ph type="sldNum" sz="quarter" idx="12"/>
          </p:nvPr>
        </p:nvSpPr>
        <p:spPr/>
        <p:txBody>
          <a:bodyPr/>
          <a:lstStyle/>
          <a:p>
            <a:fld id="{14F1411D-0280-154F-AEAC-4C20B7AA46B2}" type="slidenum">
              <a:rPr lang="nl-NL" smtClean="0"/>
              <a:t>33</a:t>
            </a:fld>
            <a:endParaRPr lang="nl-NL"/>
          </a:p>
        </p:txBody>
      </p:sp>
      <p:sp>
        <p:nvSpPr>
          <p:cNvPr id="6" name="Cylinder 5">
            <a:extLst>
              <a:ext uri="{FF2B5EF4-FFF2-40B4-BE49-F238E27FC236}">
                <a16:creationId xmlns:a16="http://schemas.microsoft.com/office/drawing/2014/main" id="{A5AB4178-E1BD-427C-AB09-D62A4E592A69}"/>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7" name="Cylinder 6">
            <a:extLst>
              <a:ext uri="{FF2B5EF4-FFF2-40B4-BE49-F238E27FC236}">
                <a16:creationId xmlns:a16="http://schemas.microsoft.com/office/drawing/2014/main" id="{78910929-C657-4540-8EBB-259871285D0A}"/>
              </a:ext>
            </a:extLst>
          </p:cNvPr>
          <p:cNvSpPr/>
          <p:nvPr/>
        </p:nvSpPr>
        <p:spPr>
          <a:xfrm>
            <a:off x="5141249" y="210969"/>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8" name="Cube 7">
            <a:extLst>
              <a:ext uri="{FF2B5EF4-FFF2-40B4-BE49-F238E27FC236}">
                <a16:creationId xmlns:a16="http://schemas.microsoft.com/office/drawing/2014/main" id="{41DA02BE-73FD-4DF9-BFAA-1F5985B3BAED}"/>
              </a:ext>
            </a:extLst>
          </p:cNvPr>
          <p:cNvSpPr/>
          <p:nvPr/>
        </p:nvSpPr>
        <p:spPr>
          <a:xfrm>
            <a:off x="5697543" y="241587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pic>
        <p:nvPicPr>
          <p:cNvPr id="9" name="Picture 2" descr="Image result for clock">
            <a:extLst>
              <a:ext uri="{FF2B5EF4-FFF2-40B4-BE49-F238E27FC236}">
                <a16:creationId xmlns:a16="http://schemas.microsoft.com/office/drawing/2014/main" id="{824D4106-9DDC-41C9-B4A9-C19B5ACEFB4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785199"/>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Notched Right 9">
            <a:extLst>
              <a:ext uri="{FF2B5EF4-FFF2-40B4-BE49-F238E27FC236}">
                <a16:creationId xmlns:a16="http://schemas.microsoft.com/office/drawing/2014/main" id="{AA68C50C-77F3-41B9-8228-E09F0B292A3C}"/>
              </a:ext>
            </a:extLst>
          </p:cNvPr>
          <p:cNvSpPr/>
          <p:nvPr/>
        </p:nvSpPr>
        <p:spPr>
          <a:xfrm>
            <a:off x="3747405" y="1478407"/>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11" name="Flowchart: Decision 10">
            <a:extLst>
              <a:ext uri="{FF2B5EF4-FFF2-40B4-BE49-F238E27FC236}">
                <a16:creationId xmlns:a16="http://schemas.microsoft.com/office/drawing/2014/main" id="{7A1D772C-1CD5-4D79-90BA-6635A3CC049A}"/>
              </a:ext>
            </a:extLst>
          </p:cNvPr>
          <p:cNvSpPr/>
          <p:nvPr/>
        </p:nvSpPr>
        <p:spPr>
          <a:xfrm>
            <a:off x="5576295" y="1078264"/>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12" name="Arrow: Down 11">
            <a:extLst>
              <a:ext uri="{FF2B5EF4-FFF2-40B4-BE49-F238E27FC236}">
                <a16:creationId xmlns:a16="http://schemas.microsoft.com/office/drawing/2014/main" id="{C28BB061-1EF1-48C0-B3E0-B8C132668271}"/>
              </a:ext>
            </a:extLst>
          </p:cNvPr>
          <p:cNvSpPr/>
          <p:nvPr/>
        </p:nvSpPr>
        <p:spPr>
          <a:xfrm>
            <a:off x="6195974" y="1785145"/>
            <a:ext cx="472431" cy="51455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cxnSp>
        <p:nvCxnSpPr>
          <p:cNvPr id="14" name="Connector: Elbow 13">
            <a:extLst>
              <a:ext uri="{FF2B5EF4-FFF2-40B4-BE49-F238E27FC236}">
                <a16:creationId xmlns:a16="http://schemas.microsoft.com/office/drawing/2014/main" id="{16C08996-3AAA-4511-B8F7-9A3045056658}"/>
              </a:ext>
            </a:extLst>
          </p:cNvPr>
          <p:cNvCxnSpPr>
            <a:stCxn id="7" idx="3"/>
            <a:endCxn id="11" idx="0"/>
          </p:cNvCxnSpPr>
          <p:nvPr/>
        </p:nvCxnSpPr>
        <p:spPr>
          <a:xfrm rot="16200000" flipH="1">
            <a:off x="5822595" y="468668"/>
            <a:ext cx="363295" cy="8558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29689EE4-4FAA-4E33-961E-AB05D62087D4}"/>
              </a:ext>
            </a:extLst>
          </p:cNvPr>
          <p:cNvCxnSpPr>
            <a:stCxn id="6" idx="2"/>
            <a:endCxn id="11" idx="0"/>
          </p:cNvCxnSpPr>
          <p:nvPr/>
        </p:nvCxnSpPr>
        <p:spPr>
          <a:xfrm rot="10800000" flipV="1">
            <a:off x="6432190" y="771158"/>
            <a:ext cx="955484" cy="3071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A7DA19D9-6D44-405B-B0D4-10521CD9573C}"/>
              </a:ext>
            </a:extLst>
          </p:cNvPr>
          <p:cNvCxnSpPr>
            <a:stCxn id="11" idx="3"/>
            <a:endCxn id="6" idx="3"/>
          </p:cNvCxnSpPr>
          <p:nvPr/>
        </p:nvCxnSpPr>
        <p:spPr>
          <a:xfrm flipV="1">
            <a:off x="7288085" y="1240428"/>
            <a:ext cx="727420" cy="14900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1DBF4594-6D98-4752-A4B4-ED6855DDD912}"/>
              </a:ext>
            </a:extLst>
          </p:cNvPr>
          <p:cNvCxnSpPr>
            <a:stCxn id="9" idx="3"/>
            <a:endCxn id="11" idx="1"/>
          </p:cNvCxnSpPr>
          <p:nvPr/>
        </p:nvCxnSpPr>
        <p:spPr>
          <a:xfrm>
            <a:off x="5117606" y="1058002"/>
            <a:ext cx="458689" cy="3314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0B8F5221-EB83-4B32-BB07-5E59EE19883D}"/>
              </a:ext>
            </a:extLst>
          </p:cNvPr>
          <p:cNvCxnSpPr>
            <a:stCxn id="10" idx="3"/>
            <a:endCxn id="11" idx="1"/>
          </p:cNvCxnSpPr>
          <p:nvPr/>
        </p:nvCxnSpPr>
        <p:spPr>
          <a:xfrm flipV="1">
            <a:off x="5396595" y="1389429"/>
            <a:ext cx="179700" cy="51467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807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C3613-257E-4DFF-93F7-3F71750D41E7}"/>
              </a:ext>
            </a:extLst>
          </p:cNvPr>
          <p:cNvSpPr>
            <a:spLocks noGrp="1"/>
          </p:cNvSpPr>
          <p:nvPr>
            <p:ph type="title"/>
          </p:nvPr>
        </p:nvSpPr>
        <p:spPr/>
        <p:txBody>
          <a:bodyPr/>
          <a:lstStyle/>
          <a:p>
            <a:r>
              <a:rPr lang="nl-NL" dirty="0"/>
              <a:t>Workflow </a:t>
            </a:r>
            <a:r>
              <a:rPr lang="nl-NL" dirty="0" err="1"/>
              <a:t>definition</a:t>
            </a:r>
            <a:r>
              <a:rPr lang="nl-NL" dirty="0"/>
              <a:t> management</a:t>
            </a:r>
            <a:endParaRPr lang="en-NL" dirty="0"/>
          </a:p>
        </p:txBody>
      </p:sp>
      <p:sp>
        <p:nvSpPr>
          <p:cNvPr id="3" name="Content Placeholder 2">
            <a:extLst>
              <a:ext uri="{FF2B5EF4-FFF2-40B4-BE49-F238E27FC236}">
                <a16:creationId xmlns:a16="http://schemas.microsoft.com/office/drawing/2014/main" id="{6DC41BFE-3995-47C2-8ABC-87A0D61267A7}"/>
              </a:ext>
            </a:extLst>
          </p:cNvPr>
          <p:cNvSpPr>
            <a:spLocks noGrp="1"/>
          </p:cNvSpPr>
          <p:nvPr>
            <p:ph idx="1"/>
          </p:nvPr>
        </p:nvSpPr>
        <p:spPr/>
        <p:txBody>
          <a:bodyPr/>
          <a:lstStyle/>
          <a:p>
            <a:r>
              <a:rPr lang="nl-NL" dirty="0" err="1"/>
              <a:t>Hold</a:t>
            </a:r>
            <a:r>
              <a:rPr lang="nl-NL" dirty="0"/>
              <a:t> </a:t>
            </a:r>
            <a:r>
              <a:rPr lang="nl-NL" dirty="0" err="1"/>
              <a:t>definitions</a:t>
            </a:r>
            <a:r>
              <a:rPr lang="nl-NL" dirty="0"/>
              <a:t> of multiple </a:t>
            </a:r>
            <a:r>
              <a:rPr lang="nl-NL" dirty="0" err="1"/>
              <a:t>workflows</a:t>
            </a:r>
            <a:endParaRPr lang="nl-NL" dirty="0"/>
          </a:p>
          <a:p>
            <a:pPr lvl="1"/>
            <a:r>
              <a:rPr lang="nl-NL" dirty="0" err="1"/>
              <a:t>And</a:t>
            </a:r>
            <a:r>
              <a:rPr lang="nl-NL" dirty="0"/>
              <a:t> </a:t>
            </a:r>
            <a:r>
              <a:rPr lang="nl-NL" dirty="0" err="1"/>
              <a:t>the</a:t>
            </a:r>
            <a:r>
              <a:rPr lang="nl-NL" dirty="0"/>
              <a:t> </a:t>
            </a:r>
            <a:r>
              <a:rPr lang="nl-NL" dirty="0" err="1"/>
              <a:t>associated</a:t>
            </a:r>
            <a:r>
              <a:rPr lang="nl-NL" dirty="0"/>
              <a:t> data </a:t>
            </a:r>
            <a:r>
              <a:rPr lang="nl-NL" dirty="0" err="1"/>
              <a:t>structures</a:t>
            </a:r>
            <a:r>
              <a:rPr lang="nl-NL" dirty="0"/>
              <a:t> </a:t>
            </a:r>
            <a:br>
              <a:rPr lang="nl-NL" dirty="0"/>
            </a:br>
            <a:r>
              <a:rPr lang="nl-NL" dirty="0" err="1"/>
              <a:t>and</a:t>
            </a:r>
            <a:r>
              <a:rPr lang="nl-NL" dirty="0"/>
              <a:t> event </a:t>
            </a:r>
            <a:r>
              <a:rPr lang="nl-NL" dirty="0" err="1"/>
              <a:t>messages</a:t>
            </a:r>
            <a:endParaRPr lang="nl-NL" dirty="0"/>
          </a:p>
          <a:p>
            <a:r>
              <a:rPr lang="nl-NL" dirty="0"/>
              <a:t>Manage multiple </a:t>
            </a:r>
            <a:r>
              <a:rPr lang="nl-NL" dirty="0" err="1"/>
              <a:t>versions</a:t>
            </a:r>
            <a:r>
              <a:rPr lang="nl-NL" dirty="0"/>
              <a:t> of </a:t>
            </a:r>
            <a:r>
              <a:rPr lang="nl-NL" dirty="0" err="1"/>
              <a:t>each</a:t>
            </a:r>
            <a:r>
              <a:rPr lang="nl-NL" dirty="0"/>
              <a:t> workflow </a:t>
            </a:r>
            <a:r>
              <a:rPr lang="nl-NL" dirty="0" err="1"/>
              <a:t>definition</a:t>
            </a:r>
            <a:endParaRPr lang="nl-NL" dirty="0"/>
          </a:p>
          <a:p>
            <a:pPr lvl="1"/>
            <a:r>
              <a:rPr lang="nl-NL" dirty="0" err="1"/>
              <a:t>and</a:t>
            </a:r>
            <a:r>
              <a:rPr lang="nl-NL" dirty="0"/>
              <a:t> </a:t>
            </a:r>
            <a:r>
              <a:rPr lang="nl-NL" dirty="0" err="1"/>
              <a:t>validity</a:t>
            </a:r>
            <a:r>
              <a:rPr lang="nl-NL" dirty="0"/>
              <a:t> </a:t>
            </a:r>
            <a:r>
              <a:rPr lang="nl-NL" dirty="0" err="1"/>
              <a:t>period</a:t>
            </a:r>
            <a:r>
              <a:rPr lang="nl-NL" dirty="0"/>
              <a:t> for </a:t>
            </a:r>
            <a:r>
              <a:rPr lang="nl-NL" dirty="0" err="1"/>
              <a:t>each</a:t>
            </a:r>
            <a:r>
              <a:rPr lang="nl-NL" dirty="0"/>
              <a:t> </a:t>
            </a:r>
            <a:r>
              <a:rPr lang="nl-NL" dirty="0" err="1"/>
              <a:t>version</a:t>
            </a:r>
            <a:endParaRPr lang="nl-NL" dirty="0"/>
          </a:p>
          <a:p>
            <a:r>
              <a:rPr lang="nl-NL" dirty="0" err="1"/>
              <a:t>Aid</a:t>
            </a:r>
            <a:r>
              <a:rPr lang="nl-NL" dirty="0"/>
              <a:t> upgrade of running </a:t>
            </a:r>
            <a:r>
              <a:rPr lang="nl-NL" dirty="0" err="1"/>
              <a:t>instances</a:t>
            </a:r>
            <a:endParaRPr lang="en-NL" dirty="0"/>
          </a:p>
        </p:txBody>
      </p:sp>
      <p:sp>
        <p:nvSpPr>
          <p:cNvPr id="4" name="Footer Placeholder 3">
            <a:extLst>
              <a:ext uri="{FF2B5EF4-FFF2-40B4-BE49-F238E27FC236}">
                <a16:creationId xmlns:a16="http://schemas.microsoft.com/office/drawing/2014/main" id="{A8B95C40-FCE7-4961-8593-646B4A1A3A6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3724BCB-3958-48B3-9918-ED6E0914D7B9}"/>
              </a:ext>
            </a:extLst>
          </p:cNvPr>
          <p:cNvSpPr>
            <a:spLocks noGrp="1"/>
          </p:cNvSpPr>
          <p:nvPr>
            <p:ph type="sldNum" sz="quarter" idx="12"/>
          </p:nvPr>
        </p:nvSpPr>
        <p:spPr/>
        <p:txBody>
          <a:bodyPr/>
          <a:lstStyle/>
          <a:p>
            <a:fld id="{14F1411D-0280-154F-AEAC-4C20B7AA46B2}" type="slidenum">
              <a:rPr lang="nl-NL" smtClean="0"/>
              <a:t>34</a:t>
            </a:fld>
            <a:endParaRPr lang="nl-NL"/>
          </a:p>
        </p:txBody>
      </p:sp>
      <p:sp>
        <p:nvSpPr>
          <p:cNvPr id="6" name="Cylinder 5">
            <a:extLst>
              <a:ext uri="{FF2B5EF4-FFF2-40B4-BE49-F238E27FC236}">
                <a16:creationId xmlns:a16="http://schemas.microsoft.com/office/drawing/2014/main" id="{6630D8C0-823D-4728-A6B0-89C09FCF7D2C}"/>
              </a:ext>
            </a:extLst>
          </p:cNvPr>
          <p:cNvSpPr/>
          <p:nvPr/>
        </p:nvSpPr>
        <p:spPr>
          <a:xfrm>
            <a:off x="5717908" y="122384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Tree>
    <p:extLst>
      <p:ext uri="{BB962C8B-B14F-4D97-AF65-F5344CB8AC3E}">
        <p14:creationId xmlns:p14="http://schemas.microsoft.com/office/powerpoint/2010/main" val="10940090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FE9132-19DA-4A72-95FD-20BA2029D3F2}"/>
              </a:ext>
            </a:extLst>
          </p:cNvPr>
          <p:cNvSpPr>
            <a:spLocks noGrp="1"/>
          </p:cNvSpPr>
          <p:nvPr>
            <p:ph type="title"/>
          </p:nvPr>
        </p:nvSpPr>
        <p:spPr/>
        <p:txBody>
          <a:bodyPr/>
          <a:lstStyle/>
          <a:p>
            <a:r>
              <a:rPr lang="nl-NL" dirty="0" err="1"/>
              <a:t>Task</a:t>
            </a:r>
            <a:r>
              <a:rPr lang="nl-NL" dirty="0"/>
              <a:t> </a:t>
            </a:r>
            <a:r>
              <a:rPr lang="nl-NL" dirty="0" err="1"/>
              <a:t>dispatcher</a:t>
            </a:r>
            <a:r>
              <a:rPr lang="nl-NL" dirty="0"/>
              <a:t> &amp; Actors</a:t>
            </a:r>
            <a:endParaRPr lang="en-NL" dirty="0"/>
          </a:p>
        </p:txBody>
      </p:sp>
      <p:sp>
        <p:nvSpPr>
          <p:cNvPr id="3" name="Content Placeholder 2">
            <a:extLst>
              <a:ext uri="{FF2B5EF4-FFF2-40B4-BE49-F238E27FC236}">
                <a16:creationId xmlns:a16="http://schemas.microsoft.com/office/drawing/2014/main" id="{9E3842C1-DBF6-43F6-8BB5-A80E7DC1B3DF}"/>
              </a:ext>
            </a:extLst>
          </p:cNvPr>
          <p:cNvSpPr>
            <a:spLocks noGrp="1"/>
          </p:cNvSpPr>
          <p:nvPr>
            <p:ph idx="1"/>
          </p:nvPr>
        </p:nvSpPr>
        <p:spPr/>
        <p:txBody>
          <a:bodyPr/>
          <a:lstStyle/>
          <a:p>
            <a:r>
              <a:rPr lang="nl-NL" dirty="0" err="1"/>
              <a:t>Publish</a:t>
            </a:r>
            <a:r>
              <a:rPr lang="nl-NL" dirty="0"/>
              <a:t> </a:t>
            </a:r>
            <a:r>
              <a:rPr lang="nl-NL" dirty="0" err="1"/>
              <a:t>task</a:t>
            </a:r>
            <a:r>
              <a:rPr lang="nl-NL" dirty="0"/>
              <a:t> &amp; data context</a:t>
            </a:r>
          </a:p>
          <a:p>
            <a:pPr lvl="1"/>
            <a:r>
              <a:rPr lang="nl-NL" dirty="0" err="1"/>
              <a:t>Allow</a:t>
            </a:r>
            <a:r>
              <a:rPr lang="nl-NL" dirty="0"/>
              <a:t> actors </a:t>
            </a:r>
            <a:r>
              <a:rPr lang="nl-NL" dirty="0" err="1"/>
              <a:t>to</a:t>
            </a:r>
            <a:r>
              <a:rPr lang="nl-NL" dirty="0"/>
              <a:t> </a:t>
            </a:r>
            <a:r>
              <a:rPr lang="nl-NL" dirty="0" err="1"/>
              <a:t>pick</a:t>
            </a:r>
            <a:r>
              <a:rPr lang="nl-NL" dirty="0"/>
              <a:t> up [</a:t>
            </a:r>
            <a:r>
              <a:rPr lang="nl-NL" dirty="0" err="1"/>
              <a:t>and</a:t>
            </a:r>
            <a:r>
              <a:rPr lang="nl-NL" dirty="0"/>
              <a:t> claim] </a:t>
            </a:r>
            <a:r>
              <a:rPr lang="nl-NL" dirty="0" err="1"/>
              <a:t>task</a:t>
            </a:r>
            <a:endParaRPr lang="nl-NL" dirty="0"/>
          </a:p>
          <a:p>
            <a:r>
              <a:rPr lang="nl-NL" dirty="0" err="1"/>
              <a:t>Detect</a:t>
            </a:r>
            <a:r>
              <a:rPr lang="nl-NL" dirty="0"/>
              <a:t> </a:t>
            </a:r>
            <a:r>
              <a:rPr lang="nl-NL" dirty="0" err="1"/>
              <a:t>unclaimed</a:t>
            </a:r>
            <a:r>
              <a:rPr lang="nl-NL" dirty="0"/>
              <a:t> </a:t>
            </a:r>
            <a:r>
              <a:rPr lang="nl-NL" dirty="0" err="1"/>
              <a:t>tasks</a:t>
            </a:r>
            <a:r>
              <a:rPr lang="nl-NL" dirty="0"/>
              <a:t> </a:t>
            </a:r>
            <a:r>
              <a:rPr lang="nl-NL" dirty="0" err="1"/>
              <a:t>and</a:t>
            </a:r>
            <a:r>
              <a:rPr lang="nl-NL" dirty="0"/>
              <a:t> &lt;do </a:t>
            </a:r>
            <a:r>
              <a:rPr lang="nl-NL" dirty="0" err="1"/>
              <a:t>something</a:t>
            </a:r>
            <a:r>
              <a:rPr lang="nl-NL" dirty="0"/>
              <a:t>&gt;</a:t>
            </a:r>
          </a:p>
          <a:p>
            <a:r>
              <a:rPr lang="nl-NL" dirty="0" err="1"/>
              <a:t>Detect</a:t>
            </a:r>
            <a:r>
              <a:rPr lang="nl-NL" dirty="0"/>
              <a:t> </a:t>
            </a:r>
            <a:r>
              <a:rPr lang="nl-NL" dirty="0" err="1"/>
              <a:t>timed</a:t>
            </a:r>
            <a:r>
              <a:rPr lang="nl-NL" dirty="0"/>
              <a:t> out </a:t>
            </a:r>
            <a:r>
              <a:rPr lang="nl-NL" dirty="0" err="1"/>
              <a:t>tasks</a:t>
            </a:r>
            <a:r>
              <a:rPr lang="nl-NL" dirty="0"/>
              <a:t> | </a:t>
            </a:r>
            <a:r>
              <a:rPr lang="nl-NL" dirty="0" err="1"/>
              <a:t>failing</a:t>
            </a:r>
            <a:r>
              <a:rPr lang="nl-NL" dirty="0"/>
              <a:t> actors</a:t>
            </a:r>
          </a:p>
          <a:p>
            <a:r>
              <a:rPr lang="nl-NL" dirty="0" err="1"/>
              <a:t>Interrupt</a:t>
            </a:r>
            <a:r>
              <a:rPr lang="nl-NL" dirty="0"/>
              <a:t> running </a:t>
            </a:r>
            <a:r>
              <a:rPr lang="nl-NL" dirty="0" err="1"/>
              <a:t>tasks</a:t>
            </a:r>
            <a:endParaRPr lang="nl-NL" dirty="0"/>
          </a:p>
          <a:p>
            <a:r>
              <a:rPr lang="nl-NL" dirty="0" err="1"/>
              <a:t>Detect</a:t>
            </a:r>
            <a:r>
              <a:rPr lang="nl-NL" dirty="0"/>
              <a:t> </a:t>
            </a:r>
            <a:r>
              <a:rPr lang="nl-NL" dirty="0" err="1"/>
              <a:t>regularly</a:t>
            </a:r>
            <a:r>
              <a:rPr lang="nl-NL" dirty="0"/>
              <a:t> </a:t>
            </a:r>
            <a:r>
              <a:rPr lang="nl-NL" dirty="0" err="1"/>
              <a:t>completed</a:t>
            </a:r>
            <a:r>
              <a:rPr lang="nl-NL" dirty="0"/>
              <a:t> </a:t>
            </a:r>
            <a:r>
              <a:rPr lang="nl-NL" dirty="0" err="1"/>
              <a:t>tasks</a:t>
            </a:r>
            <a:br>
              <a:rPr lang="nl-NL" dirty="0"/>
            </a:br>
            <a:endParaRPr lang="nl-NL" dirty="0"/>
          </a:p>
          <a:p>
            <a:r>
              <a:rPr lang="nl-NL" dirty="0" err="1"/>
              <a:t>Task</a:t>
            </a:r>
            <a:r>
              <a:rPr lang="nl-NL" dirty="0"/>
              <a:t> </a:t>
            </a:r>
            <a:r>
              <a:rPr lang="nl-NL" dirty="0" err="1"/>
              <a:t>dispatcher</a:t>
            </a:r>
            <a:r>
              <a:rPr lang="nl-NL" dirty="0"/>
              <a:t> &amp; Actors </a:t>
            </a:r>
            <a:r>
              <a:rPr lang="nl-NL" dirty="0" err="1"/>
              <a:t>publish</a:t>
            </a:r>
            <a:r>
              <a:rPr lang="nl-NL" dirty="0"/>
              <a:t> </a:t>
            </a:r>
            <a:r>
              <a:rPr lang="nl-NL" dirty="0" err="1"/>
              <a:t>metrics</a:t>
            </a:r>
            <a:endParaRPr lang="en-NL" dirty="0"/>
          </a:p>
        </p:txBody>
      </p:sp>
      <p:sp>
        <p:nvSpPr>
          <p:cNvPr id="4" name="Footer Placeholder 3">
            <a:extLst>
              <a:ext uri="{FF2B5EF4-FFF2-40B4-BE49-F238E27FC236}">
                <a16:creationId xmlns:a16="http://schemas.microsoft.com/office/drawing/2014/main" id="{1FCC477A-5973-4C28-914F-5FCE7450900C}"/>
              </a:ext>
            </a:extLst>
          </p:cNvPr>
          <p:cNvSpPr>
            <a:spLocks noGrp="1"/>
          </p:cNvSpPr>
          <p:nvPr>
            <p:ph type="ftr" sz="quarter" idx="11"/>
          </p:nvPr>
        </p:nvSpPr>
        <p:spPr>
          <a:xfrm>
            <a:off x="4645066" y="4293869"/>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6E861CA-2EE3-49CA-A4A1-106B89138693}"/>
              </a:ext>
            </a:extLst>
          </p:cNvPr>
          <p:cNvSpPr>
            <a:spLocks noGrp="1"/>
          </p:cNvSpPr>
          <p:nvPr>
            <p:ph type="sldNum" sz="quarter" idx="12"/>
          </p:nvPr>
        </p:nvSpPr>
        <p:spPr>
          <a:xfrm>
            <a:off x="7957066" y="4293869"/>
            <a:ext cx="144000" cy="108000"/>
          </a:xfrm>
        </p:spPr>
        <p:txBody>
          <a:bodyPr/>
          <a:lstStyle/>
          <a:p>
            <a:fld id="{14F1411D-0280-154F-AEAC-4C20B7AA46B2}" type="slidenum">
              <a:rPr lang="nl-NL" smtClean="0"/>
              <a:t>35</a:t>
            </a:fld>
            <a:endParaRPr lang="nl-NL"/>
          </a:p>
        </p:txBody>
      </p:sp>
      <p:sp>
        <p:nvSpPr>
          <p:cNvPr id="6" name="Footer Placeholder 3">
            <a:extLst>
              <a:ext uri="{FF2B5EF4-FFF2-40B4-BE49-F238E27FC236}">
                <a16:creationId xmlns:a16="http://schemas.microsoft.com/office/drawing/2014/main" id="{6E9EB59E-B93B-4380-A802-F793B6789E94}"/>
              </a:ext>
            </a:extLst>
          </p:cNvPr>
          <p:cNvSpPr txBox="1">
            <a:spLocks/>
          </p:cNvSpPr>
          <p:nvPr/>
        </p:nvSpPr>
        <p:spPr>
          <a:xfrm>
            <a:off x="4645066" y="429386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 Cloud- and Container-Based Approach to Microservices-Powered Workflows</a:t>
            </a:r>
            <a:endParaRPr lang="nl-NL" dirty="0"/>
          </a:p>
        </p:txBody>
      </p:sp>
      <p:sp>
        <p:nvSpPr>
          <p:cNvPr id="7" name="Slide Number Placeholder 4">
            <a:extLst>
              <a:ext uri="{FF2B5EF4-FFF2-40B4-BE49-F238E27FC236}">
                <a16:creationId xmlns:a16="http://schemas.microsoft.com/office/drawing/2014/main" id="{5B31F7FE-61D8-45AA-85B3-7D98C1433CFB}"/>
              </a:ext>
            </a:extLst>
          </p:cNvPr>
          <p:cNvSpPr txBox="1">
            <a:spLocks/>
          </p:cNvSpPr>
          <p:nvPr/>
        </p:nvSpPr>
        <p:spPr>
          <a:xfrm>
            <a:off x="7957066" y="4293869"/>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35</a:t>
            </a:fld>
            <a:endParaRPr lang="nl-NL"/>
          </a:p>
        </p:txBody>
      </p:sp>
      <p:sp>
        <p:nvSpPr>
          <p:cNvPr id="8" name="Cube 7">
            <a:extLst>
              <a:ext uri="{FF2B5EF4-FFF2-40B4-BE49-F238E27FC236}">
                <a16:creationId xmlns:a16="http://schemas.microsoft.com/office/drawing/2014/main" id="{2F6F46E6-A2A2-4CCC-B178-9575BC41CEC4}"/>
              </a:ext>
            </a:extLst>
          </p:cNvPr>
          <p:cNvSpPr/>
          <p:nvPr/>
        </p:nvSpPr>
        <p:spPr>
          <a:xfrm>
            <a:off x="5432366" y="1593268"/>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9" name="Rectangle: Rounded Corners 8">
            <a:extLst>
              <a:ext uri="{FF2B5EF4-FFF2-40B4-BE49-F238E27FC236}">
                <a16:creationId xmlns:a16="http://schemas.microsoft.com/office/drawing/2014/main" id="{00C6A15C-787B-4643-B22A-5B9D9301031F}"/>
              </a:ext>
            </a:extLst>
          </p:cNvPr>
          <p:cNvSpPr/>
          <p:nvPr/>
        </p:nvSpPr>
        <p:spPr>
          <a:xfrm>
            <a:off x="5718358" y="3432023"/>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0" name="Lightning Bolt 9">
            <a:extLst>
              <a:ext uri="{FF2B5EF4-FFF2-40B4-BE49-F238E27FC236}">
                <a16:creationId xmlns:a16="http://schemas.microsoft.com/office/drawing/2014/main" id="{A6DD523E-3DDE-443D-9177-84822EC59818}"/>
              </a:ext>
            </a:extLst>
          </p:cNvPr>
          <p:cNvSpPr/>
          <p:nvPr/>
        </p:nvSpPr>
        <p:spPr>
          <a:xfrm>
            <a:off x="5319050" y="2015164"/>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Freeform: Shape 10">
            <a:extLst>
              <a:ext uri="{FF2B5EF4-FFF2-40B4-BE49-F238E27FC236}">
                <a16:creationId xmlns:a16="http://schemas.microsoft.com/office/drawing/2014/main" id="{532B08AD-098F-4EFE-9424-EAE5D9E5610A}"/>
              </a:ext>
            </a:extLst>
          </p:cNvPr>
          <p:cNvSpPr/>
          <p:nvPr/>
        </p:nvSpPr>
        <p:spPr>
          <a:xfrm>
            <a:off x="6389986" y="2091366"/>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TextBox 11">
            <a:extLst>
              <a:ext uri="{FF2B5EF4-FFF2-40B4-BE49-F238E27FC236}">
                <a16:creationId xmlns:a16="http://schemas.microsoft.com/office/drawing/2014/main" id="{64A08EE2-B415-4259-B688-3A99327F00DC}"/>
              </a:ext>
            </a:extLst>
          </p:cNvPr>
          <p:cNvSpPr txBox="1"/>
          <p:nvPr/>
        </p:nvSpPr>
        <p:spPr>
          <a:xfrm rot="16727316">
            <a:off x="6141451" y="2478262"/>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3" name="Straight Arrow Connector 12">
            <a:extLst>
              <a:ext uri="{FF2B5EF4-FFF2-40B4-BE49-F238E27FC236}">
                <a16:creationId xmlns:a16="http://schemas.microsoft.com/office/drawing/2014/main" id="{B55A92CE-DDE5-4C6A-AC03-F7010A4A41A5}"/>
              </a:ext>
            </a:extLst>
          </p:cNvPr>
          <p:cNvCxnSpPr>
            <a:cxnSpLocks/>
          </p:cNvCxnSpPr>
          <p:nvPr/>
        </p:nvCxnSpPr>
        <p:spPr>
          <a:xfrm>
            <a:off x="6044839" y="2172323"/>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Lightning Bolt 13">
            <a:extLst>
              <a:ext uri="{FF2B5EF4-FFF2-40B4-BE49-F238E27FC236}">
                <a16:creationId xmlns:a16="http://schemas.microsoft.com/office/drawing/2014/main" id="{D3A5AE5E-48AB-4AB9-A7C8-E6E83CAFA1B5}"/>
              </a:ext>
            </a:extLst>
          </p:cNvPr>
          <p:cNvSpPr/>
          <p:nvPr/>
        </p:nvSpPr>
        <p:spPr>
          <a:xfrm>
            <a:off x="5529621" y="325885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9F1A8AC0-FB2D-4E85-87DB-BC5C47761F8A}"/>
              </a:ext>
            </a:extLst>
          </p:cNvPr>
          <p:cNvSpPr/>
          <p:nvPr/>
        </p:nvSpPr>
        <p:spPr>
          <a:xfrm>
            <a:off x="7585616" y="3764236"/>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16" name="Rectangle: Rounded Corners 15">
            <a:extLst>
              <a:ext uri="{FF2B5EF4-FFF2-40B4-BE49-F238E27FC236}">
                <a16:creationId xmlns:a16="http://schemas.microsoft.com/office/drawing/2014/main" id="{608A9EE2-7842-4784-AD35-B93BB5AF9D68}"/>
              </a:ext>
            </a:extLst>
          </p:cNvPr>
          <p:cNvSpPr/>
          <p:nvPr/>
        </p:nvSpPr>
        <p:spPr>
          <a:xfrm>
            <a:off x="4401466" y="3762090"/>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17" name="Flowchart: Direct Access Storage 16">
            <a:extLst>
              <a:ext uri="{FF2B5EF4-FFF2-40B4-BE49-F238E27FC236}">
                <a16:creationId xmlns:a16="http://schemas.microsoft.com/office/drawing/2014/main" id="{D5F16786-8F2F-40B6-8212-ABDB8019C62C}"/>
              </a:ext>
            </a:extLst>
          </p:cNvPr>
          <p:cNvSpPr/>
          <p:nvPr/>
        </p:nvSpPr>
        <p:spPr>
          <a:xfrm>
            <a:off x="4777138" y="2543277"/>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18" name="Speech Bubble: Rectangle 17">
            <a:extLst>
              <a:ext uri="{FF2B5EF4-FFF2-40B4-BE49-F238E27FC236}">
                <a16:creationId xmlns:a16="http://schemas.microsoft.com/office/drawing/2014/main" id="{98F0F998-F3A4-4C11-8761-71C07DAEEB3C}"/>
              </a:ext>
            </a:extLst>
          </p:cNvPr>
          <p:cNvSpPr/>
          <p:nvPr/>
        </p:nvSpPr>
        <p:spPr>
          <a:xfrm>
            <a:off x="6277646" y="875412"/>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19" name="Freeform: Shape 18">
            <a:extLst>
              <a:ext uri="{FF2B5EF4-FFF2-40B4-BE49-F238E27FC236}">
                <a16:creationId xmlns:a16="http://schemas.microsoft.com/office/drawing/2014/main" id="{D0478A84-761F-433A-B48F-9333AB1298BA}"/>
              </a:ext>
            </a:extLst>
          </p:cNvPr>
          <p:cNvSpPr/>
          <p:nvPr/>
        </p:nvSpPr>
        <p:spPr>
          <a:xfrm>
            <a:off x="5354971" y="2322238"/>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Freeform: Shape 19">
            <a:extLst>
              <a:ext uri="{FF2B5EF4-FFF2-40B4-BE49-F238E27FC236}">
                <a16:creationId xmlns:a16="http://schemas.microsoft.com/office/drawing/2014/main" id="{D2BB811F-CBEA-459F-B4D3-23686B9841FB}"/>
              </a:ext>
            </a:extLst>
          </p:cNvPr>
          <p:cNvSpPr/>
          <p:nvPr/>
        </p:nvSpPr>
        <p:spPr>
          <a:xfrm>
            <a:off x="5168297" y="2908392"/>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Flowchart: Direct Access Storage 20">
            <a:extLst>
              <a:ext uri="{FF2B5EF4-FFF2-40B4-BE49-F238E27FC236}">
                <a16:creationId xmlns:a16="http://schemas.microsoft.com/office/drawing/2014/main" id="{8429A37F-D6D9-4417-877B-B8E14F62F128}"/>
              </a:ext>
            </a:extLst>
          </p:cNvPr>
          <p:cNvSpPr/>
          <p:nvPr/>
        </p:nvSpPr>
        <p:spPr>
          <a:xfrm>
            <a:off x="7576451" y="2555912"/>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23" name="Freeform: Shape 22">
            <a:extLst>
              <a:ext uri="{FF2B5EF4-FFF2-40B4-BE49-F238E27FC236}">
                <a16:creationId xmlns:a16="http://schemas.microsoft.com/office/drawing/2014/main" id="{DF18DBC8-5440-4629-9B99-6BB784B313E9}"/>
              </a:ext>
            </a:extLst>
          </p:cNvPr>
          <p:cNvSpPr/>
          <p:nvPr/>
        </p:nvSpPr>
        <p:spPr>
          <a:xfrm>
            <a:off x="6664022" y="2158115"/>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4" name="TextBox 23">
            <a:extLst>
              <a:ext uri="{FF2B5EF4-FFF2-40B4-BE49-F238E27FC236}">
                <a16:creationId xmlns:a16="http://schemas.microsoft.com/office/drawing/2014/main" id="{05899210-9A9A-48FD-BA6F-C443E58B9742}"/>
              </a:ext>
            </a:extLst>
          </p:cNvPr>
          <p:cNvSpPr txBox="1"/>
          <p:nvPr/>
        </p:nvSpPr>
        <p:spPr>
          <a:xfrm rot="5140831">
            <a:off x="6423966" y="2669795"/>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25" name="Freeform: Shape 24">
            <a:extLst>
              <a:ext uri="{FF2B5EF4-FFF2-40B4-BE49-F238E27FC236}">
                <a16:creationId xmlns:a16="http://schemas.microsoft.com/office/drawing/2014/main" id="{A8B971E8-890C-472A-AC2C-505F6C705200}"/>
              </a:ext>
            </a:extLst>
          </p:cNvPr>
          <p:cNvSpPr/>
          <p:nvPr/>
        </p:nvSpPr>
        <p:spPr>
          <a:xfrm>
            <a:off x="6750286" y="1963789"/>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6" name="TextBox 25">
            <a:extLst>
              <a:ext uri="{FF2B5EF4-FFF2-40B4-BE49-F238E27FC236}">
                <a16:creationId xmlns:a16="http://schemas.microsoft.com/office/drawing/2014/main" id="{F9C54975-BC75-4415-BA46-7F1CF8952FA5}"/>
              </a:ext>
            </a:extLst>
          </p:cNvPr>
          <p:cNvSpPr txBox="1"/>
          <p:nvPr/>
        </p:nvSpPr>
        <p:spPr>
          <a:xfrm rot="5140831">
            <a:off x="6899909" y="2607091"/>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27" name="Lightning Bolt 26">
            <a:extLst>
              <a:ext uri="{FF2B5EF4-FFF2-40B4-BE49-F238E27FC236}">
                <a16:creationId xmlns:a16="http://schemas.microsoft.com/office/drawing/2014/main" id="{D2B2FBA2-34C9-444A-9C6C-54158BC483C9}"/>
              </a:ext>
            </a:extLst>
          </p:cNvPr>
          <p:cNvSpPr/>
          <p:nvPr/>
        </p:nvSpPr>
        <p:spPr>
          <a:xfrm>
            <a:off x="7587794" y="304309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Lightning Bolt 27">
            <a:extLst>
              <a:ext uri="{FF2B5EF4-FFF2-40B4-BE49-F238E27FC236}">
                <a16:creationId xmlns:a16="http://schemas.microsoft.com/office/drawing/2014/main" id="{3A4D65E4-0E56-406A-9AF3-E560AEFC6A4D}"/>
              </a:ext>
            </a:extLst>
          </p:cNvPr>
          <p:cNvSpPr/>
          <p:nvPr/>
        </p:nvSpPr>
        <p:spPr>
          <a:xfrm>
            <a:off x="7496709" y="2107047"/>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C4513CB7-9FAB-42E4-823B-FC6715B53299}"/>
              </a:ext>
            </a:extLst>
          </p:cNvPr>
          <p:cNvSpPr/>
          <p:nvPr/>
        </p:nvSpPr>
        <p:spPr>
          <a:xfrm>
            <a:off x="7281435" y="2916207"/>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Freeform: Shape 29">
            <a:extLst>
              <a:ext uri="{FF2B5EF4-FFF2-40B4-BE49-F238E27FC236}">
                <a16:creationId xmlns:a16="http://schemas.microsoft.com/office/drawing/2014/main" id="{0D74D5B6-ACB2-400A-8664-59AC86E654CD}"/>
              </a:ext>
            </a:extLst>
          </p:cNvPr>
          <p:cNvSpPr/>
          <p:nvPr/>
        </p:nvSpPr>
        <p:spPr>
          <a:xfrm>
            <a:off x="6890666" y="1908023"/>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2" name="Flowchart: Direct Access Storage 31">
            <a:extLst>
              <a:ext uri="{FF2B5EF4-FFF2-40B4-BE49-F238E27FC236}">
                <a16:creationId xmlns:a16="http://schemas.microsoft.com/office/drawing/2014/main" id="{016E568A-AF66-4B79-97E7-63B88D7A972A}"/>
              </a:ext>
            </a:extLst>
          </p:cNvPr>
          <p:cNvSpPr/>
          <p:nvPr/>
        </p:nvSpPr>
        <p:spPr>
          <a:xfrm>
            <a:off x="7838744" y="2807704"/>
            <a:ext cx="1030900"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Update</a:t>
            </a:r>
            <a:endParaRPr lang="en-NL" sz="800" dirty="0"/>
          </a:p>
        </p:txBody>
      </p:sp>
      <p:sp>
        <p:nvSpPr>
          <p:cNvPr id="33" name="Freeform: Shape 32">
            <a:extLst>
              <a:ext uri="{FF2B5EF4-FFF2-40B4-BE49-F238E27FC236}">
                <a16:creationId xmlns:a16="http://schemas.microsoft.com/office/drawing/2014/main" id="{7E28A7FA-9FE7-441E-9926-E5429850C1E7}"/>
              </a:ext>
            </a:extLst>
          </p:cNvPr>
          <p:cNvSpPr/>
          <p:nvPr/>
        </p:nvSpPr>
        <p:spPr>
          <a:xfrm>
            <a:off x="7301023" y="3161414"/>
            <a:ext cx="1212442" cy="389860"/>
          </a:xfrm>
          <a:custGeom>
            <a:avLst/>
            <a:gdLst>
              <a:gd name="connsiteX0" fmla="*/ 0 w 1212442"/>
              <a:gd name="connsiteY0" fmla="*/ 389860 h 389860"/>
              <a:gd name="connsiteX1" fmla="*/ 1013637 w 1212442"/>
              <a:gd name="connsiteY1" fmla="*/ 297712 h 389860"/>
              <a:gd name="connsiteX2" fmla="*/ 1212112 w 1212442"/>
              <a:gd name="connsiteY2" fmla="*/ 0 h 389860"/>
            </a:gdLst>
            <a:ahLst/>
            <a:cxnLst>
              <a:cxn ang="0">
                <a:pos x="connsiteX0" y="connsiteY0"/>
              </a:cxn>
              <a:cxn ang="0">
                <a:pos x="connsiteX1" y="connsiteY1"/>
              </a:cxn>
              <a:cxn ang="0">
                <a:pos x="connsiteX2" y="connsiteY2"/>
              </a:cxn>
            </a:cxnLst>
            <a:rect l="l" t="t" r="r" b="b"/>
            <a:pathLst>
              <a:path w="1212442" h="389860">
                <a:moveTo>
                  <a:pt x="0" y="389860"/>
                </a:moveTo>
                <a:cubicBezTo>
                  <a:pt x="405809" y="376274"/>
                  <a:pt x="811618" y="362689"/>
                  <a:pt x="1013637" y="297712"/>
                </a:cubicBezTo>
                <a:cubicBezTo>
                  <a:pt x="1215656" y="232735"/>
                  <a:pt x="1213884" y="116367"/>
                  <a:pt x="1212112"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4" name="Freeform: Shape 33">
            <a:extLst>
              <a:ext uri="{FF2B5EF4-FFF2-40B4-BE49-F238E27FC236}">
                <a16:creationId xmlns:a16="http://schemas.microsoft.com/office/drawing/2014/main" id="{8CFC695B-ADE8-41EE-A3A6-B347BF2990B6}"/>
              </a:ext>
            </a:extLst>
          </p:cNvPr>
          <p:cNvSpPr/>
          <p:nvPr/>
        </p:nvSpPr>
        <p:spPr>
          <a:xfrm>
            <a:off x="6911163" y="1920949"/>
            <a:ext cx="1784542" cy="893135"/>
          </a:xfrm>
          <a:custGeom>
            <a:avLst/>
            <a:gdLst>
              <a:gd name="connsiteX0" fmla="*/ 1715386 w 1784542"/>
              <a:gd name="connsiteY0" fmla="*/ 893135 h 893135"/>
              <a:gd name="connsiteX1" fmla="*/ 1580707 w 1784542"/>
              <a:gd name="connsiteY1" fmla="*/ 354418 h 893135"/>
              <a:gd name="connsiteX2" fmla="*/ 0 w 1784542"/>
              <a:gd name="connsiteY2" fmla="*/ 0 h 893135"/>
            </a:gdLst>
            <a:ahLst/>
            <a:cxnLst>
              <a:cxn ang="0">
                <a:pos x="connsiteX0" y="connsiteY0"/>
              </a:cxn>
              <a:cxn ang="0">
                <a:pos x="connsiteX1" y="connsiteY1"/>
              </a:cxn>
              <a:cxn ang="0">
                <a:pos x="connsiteX2" y="connsiteY2"/>
              </a:cxn>
            </a:cxnLst>
            <a:rect l="l" t="t" r="r" b="b"/>
            <a:pathLst>
              <a:path w="1784542" h="893135">
                <a:moveTo>
                  <a:pt x="1715386" y="893135"/>
                </a:moveTo>
                <a:cubicBezTo>
                  <a:pt x="1790995" y="698204"/>
                  <a:pt x="1866605" y="503274"/>
                  <a:pt x="1580707" y="354418"/>
                </a:cubicBezTo>
                <a:cubicBezTo>
                  <a:pt x="1294809" y="205562"/>
                  <a:pt x="647404" y="102781"/>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2" name="Speech Bubble: Rectangle 21">
            <a:extLst>
              <a:ext uri="{FF2B5EF4-FFF2-40B4-BE49-F238E27FC236}">
                <a16:creationId xmlns:a16="http://schemas.microsoft.com/office/drawing/2014/main" id="{EA838377-9BAF-4824-925C-CB4513B7CEAA}"/>
              </a:ext>
            </a:extLst>
          </p:cNvPr>
          <p:cNvSpPr/>
          <p:nvPr/>
        </p:nvSpPr>
        <p:spPr>
          <a:xfrm>
            <a:off x="7130232" y="1381392"/>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31" name="Speech Bubble: Rectangle 30">
            <a:extLst>
              <a:ext uri="{FF2B5EF4-FFF2-40B4-BE49-F238E27FC236}">
                <a16:creationId xmlns:a16="http://schemas.microsoft.com/office/drawing/2014/main" id="{97E8B0F3-2DA6-4276-B4F9-1F41DCBB48F9}"/>
              </a:ext>
            </a:extLst>
          </p:cNvPr>
          <p:cNvSpPr/>
          <p:nvPr/>
        </p:nvSpPr>
        <p:spPr>
          <a:xfrm>
            <a:off x="7095270" y="1736684"/>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sp>
        <p:nvSpPr>
          <p:cNvPr id="35" name="Lightning Bolt 34">
            <a:extLst>
              <a:ext uri="{FF2B5EF4-FFF2-40B4-BE49-F238E27FC236}">
                <a16:creationId xmlns:a16="http://schemas.microsoft.com/office/drawing/2014/main" id="{76C7BBC6-1708-4A33-8506-A16C0AFDF8B9}"/>
              </a:ext>
            </a:extLst>
          </p:cNvPr>
          <p:cNvSpPr/>
          <p:nvPr/>
        </p:nvSpPr>
        <p:spPr>
          <a:xfrm>
            <a:off x="8192552" y="332159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Lightning Bolt 35">
            <a:extLst>
              <a:ext uri="{FF2B5EF4-FFF2-40B4-BE49-F238E27FC236}">
                <a16:creationId xmlns:a16="http://schemas.microsoft.com/office/drawing/2014/main" id="{DF6F2BB0-CE5A-44D1-9D67-4D82E1B20EC2}"/>
              </a:ext>
            </a:extLst>
          </p:cNvPr>
          <p:cNvSpPr/>
          <p:nvPr/>
        </p:nvSpPr>
        <p:spPr>
          <a:xfrm>
            <a:off x="8464827" y="2239132"/>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89081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2" end="2"/>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9"/>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4"/>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3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33"/>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animBg="1"/>
      <p:bldP spid="11" grpId="0" animBg="1"/>
      <p:bldP spid="12" grpId="0"/>
      <p:bldP spid="14" grpId="0" animBg="1"/>
      <p:bldP spid="15" grpId="0" animBg="1"/>
      <p:bldP spid="16" grpId="0" animBg="1"/>
      <p:bldP spid="17" grpId="0" animBg="1"/>
      <p:bldP spid="18" grpId="0" animBg="1"/>
      <p:bldP spid="19" grpId="0" animBg="1"/>
      <p:bldP spid="20" grpId="0" animBg="1"/>
      <p:bldP spid="21" grpId="0" animBg="1"/>
      <p:bldP spid="23" grpId="0" animBg="1"/>
      <p:bldP spid="24" grpId="0"/>
      <p:bldP spid="25" grpId="0" animBg="1"/>
      <p:bldP spid="26" grpId="0"/>
      <p:bldP spid="27" grpId="0" animBg="1"/>
      <p:bldP spid="28" grpId="0" animBg="1"/>
      <p:bldP spid="29" grpId="0" animBg="1"/>
      <p:bldP spid="30" grpId="0" animBg="1"/>
      <p:bldP spid="32" grpId="0" animBg="1"/>
      <p:bldP spid="33" grpId="0" animBg="1"/>
      <p:bldP spid="34" grpId="0" animBg="1"/>
      <p:bldP spid="22" grpId="0" animBg="1"/>
      <p:bldP spid="31" grpId="0" animBg="1"/>
      <p:bldP spid="35" grpId="0" animBg="1"/>
      <p:bldP spid="3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9A34-A367-4B04-A6D9-127623C8ACE7}"/>
              </a:ext>
            </a:extLst>
          </p:cNvPr>
          <p:cNvSpPr>
            <a:spLocks noGrp="1"/>
          </p:cNvSpPr>
          <p:nvPr>
            <p:ph type="title"/>
          </p:nvPr>
        </p:nvSpPr>
        <p:spPr/>
        <p:txBody>
          <a:bodyPr/>
          <a:lstStyle/>
          <a:p>
            <a:r>
              <a:rPr lang="nl-NL" dirty="0" err="1"/>
              <a:t>Facilitated</a:t>
            </a:r>
            <a:r>
              <a:rPr lang="nl-NL" dirty="0"/>
              <a:t> </a:t>
            </a:r>
            <a:r>
              <a:rPr lang="nl-NL" dirty="0" err="1"/>
              <a:t>Choreography</a:t>
            </a:r>
            <a:br>
              <a:rPr lang="nl-NL" dirty="0"/>
            </a:br>
            <a:r>
              <a:rPr lang="nl-NL" dirty="0"/>
              <a:t>or: </a:t>
            </a:r>
            <a:r>
              <a:rPr lang="nl-NL" i="1" dirty="0" err="1"/>
              <a:t>Orcheography</a:t>
            </a:r>
            <a:endParaRPr lang="en-NL" i="1" dirty="0"/>
          </a:p>
        </p:txBody>
      </p:sp>
      <p:sp>
        <p:nvSpPr>
          <p:cNvPr id="4" name="Footer Placeholder 3">
            <a:extLst>
              <a:ext uri="{FF2B5EF4-FFF2-40B4-BE49-F238E27FC236}">
                <a16:creationId xmlns:a16="http://schemas.microsoft.com/office/drawing/2014/main" id="{02753119-91E1-40DF-819B-0617F092143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88D077F-B6E0-4DCC-99C0-1780D26E406A}"/>
              </a:ext>
            </a:extLst>
          </p:cNvPr>
          <p:cNvSpPr>
            <a:spLocks noGrp="1"/>
          </p:cNvSpPr>
          <p:nvPr>
            <p:ph type="sldNum" sz="quarter" idx="12"/>
          </p:nvPr>
        </p:nvSpPr>
        <p:spPr/>
        <p:txBody>
          <a:bodyPr/>
          <a:lstStyle/>
          <a:p>
            <a:fld id="{14F1411D-0280-154F-AEAC-4C20B7AA46B2}" type="slidenum">
              <a:rPr lang="nl-NL" smtClean="0"/>
              <a:t>36</a:t>
            </a:fld>
            <a:endParaRPr lang="nl-NL"/>
          </a:p>
        </p:txBody>
      </p:sp>
      <p:sp>
        <p:nvSpPr>
          <p:cNvPr id="6" name="Rectangle 5">
            <a:extLst>
              <a:ext uri="{FF2B5EF4-FFF2-40B4-BE49-F238E27FC236}">
                <a16:creationId xmlns:a16="http://schemas.microsoft.com/office/drawing/2014/main" id="{AE14BC7A-BA36-4A7D-8C65-A26A807881CA}"/>
              </a:ext>
            </a:extLst>
          </p:cNvPr>
          <p:cNvSpPr/>
          <p:nvPr/>
        </p:nvSpPr>
        <p:spPr>
          <a:xfrm>
            <a:off x="2678000" y="1010251"/>
            <a:ext cx="5529999" cy="18309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en-NL" dirty="0"/>
          </a:p>
        </p:txBody>
      </p:sp>
      <p:sp>
        <p:nvSpPr>
          <p:cNvPr id="8" name="Cylinder 7">
            <a:extLst>
              <a:ext uri="{FF2B5EF4-FFF2-40B4-BE49-F238E27FC236}">
                <a16:creationId xmlns:a16="http://schemas.microsoft.com/office/drawing/2014/main" id="{48BF9174-4CA5-402E-9F1A-0971EEF52BA3}"/>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9" name="Cylinder 8">
            <a:extLst>
              <a:ext uri="{FF2B5EF4-FFF2-40B4-BE49-F238E27FC236}">
                <a16:creationId xmlns:a16="http://schemas.microsoft.com/office/drawing/2014/main" id="{E8063898-20F0-41FF-9FC2-3086007AC29F}"/>
              </a:ext>
            </a:extLst>
          </p:cNvPr>
          <p:cNvSpPr/>
          <p:nvPr/>
        </p:nvSpPr>
        <p:spPr>
          <a:xfrm>
            <a:off x="3226480" y="85151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0" name="Cube 9">
            <a:extLst>
              <a:ext uri="{FF2B5EF4-FFF2-40B4-BE49-F238E27FC236}">
                <a16:creationId xmlns:a16="http://schemas.microsoft.com/office/drawing/2014/main" id="{E522BAEF-4BB0-41A6-B380-FFB8E3C87326}"/>
              </a:ext>
            </a:extLst>
          </p:cNvPr>
          <p:cNvSpPr/>
          <p:nvPr/>
        </p:nvSpPr>
        <p:spPr>
          <a:xfrm>
            <a:off x="5755300" y="230339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2" name="Rectangle: Rounded Corners 11">
            <a:extLst>
              <a:ext uri="{FF2B5EF4-FFF2-40B4-BE49-F238E27FC236}">
                <a16:creationId xmlns:a16="http://schemas.microsoft.com/office/drawing/2014/main" id="{E5E03E32-A73B-42FE-AEA4-1270B5E28E32}"/>
              </a:ext>
            </a:extLst>
          </p:cNvPr>
          <p:cNvSpPr/>
          <p:nvPr/>
        </p:nvSpPr>
        <p:spPr>
          <a:xfrm>
            <a:off x="6041292" y="4142154"/>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4" name="Lightning Bolt 13">
            <a:extLst>
              <a:ext uri="{FF2B5EF4-FFF2-40B4-BE49-F238E27FC236}">
                <a16:creationId xmlns:a16="http://schemas.microsoft.com/office/drawing/2014/main" id="{990D0E34-D2E9-44FE-8C82-E49DD2C94A8D}"/>
              </a:ext>
            </a:extLst>
          </p:cNvPr>
          <p:cNvSpPr/>
          <p:nvPr/>
        </p:nvSpPr>
        <p:spPr>
          <a:xfrm>
            <a:off x="5641984" y="2725295"/>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CEAF1BA-9BAC-4886-9BB3-9BF213CBE1B4}"/>
              </a:ext>
            </a:extLst>
          </p:cNvPr>
          <p:cNvSpPr/>
          <p:nvPr/>
        </p:nvSpPr>
        <p:spPr>
          <a:xfrm>
            <a:off x="6712920" y="2801497"/>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87A7F456-0851-4CE2-8E5C-85106EC28C16}"/>
              </a:ext>
            </a:extLst>
          </p:cNvPr>
          <p:cNvSpPr txBox="1"/>
          <p:nvPr/>
        </p:nvSpPr>
        <p:spPr>
          <a:xfrm rot="16727316">
            <a:off x="6464385" y="3188393"/>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9" name="Straight Arrow Connector 18">
            <a:extLst>
              <a:ext uri="{FF2B5EF4-FFF2-40B4-BE49-F238E27FC236}">
                <a16:creationId xmlns:a16="http://schemas.microsoft.com/office/drawing/2014/main" id="{05C420A7-D07F-4DE2-9389-C860F19E7EFF}"/>
              </a:ext>
            </a:extLst>
          </p:cNvPr>
          <p:cNvCxnSpPr>
            <a:cxnSpLocks/>
          </p:cNvCxnSpPr>
          <p:nvPr/>
        </p:nvCxnSpPr>
        <p:spPr>
          <a:xfrm>
            <a:off x="6367773" y="2882454"/>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Lightning Bolt 19">
            <a:extLst>
              <a:ext uri="{FF2B5EF4-FFF2-40B4-BE49-F238E27FC236}">
                <a16:creationId xmlns:a16="http://schemas.microsoft.com/office/drawing/2014/main" id="{DE0EF119-8E7D-444D-910C-C7D5E945428F}"/>
              </a:ext>
            </a:extLst>
          </p:cNvPr>
          <p:cNvSpPr/>
          <p:nvPr/>
        </p:nvSpPr>
        <p:spPr>
          <a:xfrm>
            <a:off x="5852555" y="396898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EC3B5ADE-EA94-4CDE-892F-14F50E3FF10B}"/>
              </a:ext>
            </a:extLst>
          </p:cNvPr>
          <p:cNvSpPr/>
          <p:nvPr/>
        </p:nvSpPr>
        <p:spPr>
          <a:xfrm>
            <a:off x="7908550" y="447436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2" name="Rectangle: Rounded Corners 21">
            <a:extLst>
              <a:ext uri="{FF2B5EF4-FFF2-40B4-BE49-F238E27FC236}">
                <a16:creationId xmlns:a16="http://schemas.microsoft.com/office/drawing/2014/main" id="{93660B90-0D6C-473C-A44B-694233D37857}"/>
              </a:ext>
            </a:extLst>
          </p:cNvPr>
          <p:cNvSpPr/>
          <p:nvPr/>
        </p:nvSpPr>
        <p:spPr>
          <a:xfrm>
            <a:off x="4724400" y="44722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24" name="Flowchart: Direct Access Storage 23">
            <a:extLst>
              <a:ext uri="{FF2B5EF4-FFF2-40B4-BE49-F238E27FC236}">
                <a16:creationId xmlns:a16="http://schemas.microsoft.com/office/drawing/2014/main" id="{18906386-B1B7-47E0-8530-EC43C19D220B}"/>
              </a:ext>
            </a:extLst>
          </p:cNvPr>
          <p:cNvSpPr/>
          <p:nvPr/>
        </p:nvSpPr>
        <p:spPr>
          <a:xfrm>
            <a:off x="5100072" y="3253408"/>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25" name="Rectangle: Rounded Corners 24">
            <a:extLst>
              <a:ext uri="{FF2B5EF4-FFF2-40B4-BE49-F238E27FC236}">
                <a16:creationId xmlns:a16="http://schemas.microsoft.com/office/drawing/2014/main" id="{F086A42E-36AB-4FB3-A434-3E5116AA68DD}"/>
              </a:ext>
            </a:extLst>
          </p:cNvPr>
          <p:cNvSpPr/>
          <p:nvPr/>
        </p:nvSpPr>
        <p:spPr>
          <a:xfrm>
            <a:off x="4427699" y="2308444"/>
            <a:ext cx="917584" cy="41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Sweeper</a:t>
            </a:r>
            <a:endParaRPr lang="en-NL" dirty="0"/>
          </a:p>
        </p:txBody>
      </p:sp>
      <p:pic>
        <p:nvPicPr>
          <p:cNvPr id="7170" name="Picture 2" descr="Image result for clock">
            <a:extLst>
              <a:ext uri="{FF2B5EF4-FFF2-40B4-BE49-F238E27FC236}">
                <a16:creationId xmlns:a16="http://schemas.microsoft.com/office/drawing/2014/main" id="{A7C91F0B-1052-496D-983A-80AC831C2A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2965" y="2228892"/>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Notched Right 26">
            <a:extLst>
              <a:ext uri="{FF2B5EF4-FFF2-40B4-BE49-F238E27FC236}">
                <a16:creationId xmlns:a16="http://schemas.microsoft.com/office/drawing/2014/main" id="{05C79F8C-E27E-4849-B7DB-02E03326C8D2}"/>
              </a:ext>
            </a:extLst>
          </p:cNvPr>
          <p:cNvSpPr/>
          <p:nvPr/>
        </p:nvSpPr>
        <p:spPr>
          <a:xfrm>
            <a:off x="1481044" y="2228892"/>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28" name="Flowchart: Decision 27">
            <a:extLst>
              <a:ext uri="{FF2B5EF4-FFF2-40B4-BE49-F238E27FC236}">
                <a16:creationId xmlns:a16="http://schemas.microsoft.com/office/drawing/2014/main" id="{B7274836-3400-4E5B-B358-0539D64ABE07}"/>
              </a:ext>
            </a:extLst>
          </p:cNvPr>
          <p:cNvSpPr/>
          <p:nvPr/>
        </p:nvSpPr>
        <p:spPr>
          <a:xfrm>
            <a:off x="4572000" y="1398668"/>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29" name="Speech Bubble: Rectangle 28">
            <a:extLst>
              <a:ext uri="{FF2B5EF4-FFF2-40B4-BE49-F238E27FC236}">
                <a16:creationId xmlns:a16="http://schemas.microsoft.com/office/drawing/2014/main" id="{AE2830AE-CC8B-4279-BBA4-9FD2AFC52909}"/>
              </a:ext>
            </a:extLst>
          </p:cNvPr>
          <p:cNvSpPr/>
          <p:nvPr/>
        </p:nvSpPr>
        <p:spPr>
          <a:xfrm>
            <a:off x="4427698" y="305954"/>
            <a:ext cx="2410266" cy="670848"/>
          </a:xfrm>
          <a:prstGeom prst="wedgeRectCallout">
            <a:avLst>
              <a:gd name="adj1" fmla="val -9109"/>
              <a:gd name="adj2" fmla="val 13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Derive</a:t>
            </a:r>
            <a:r>
              <a:rPr lang="nl-NL" sz="1100" dirty="0"/>
              <a:t> new state (status &amp; actions </a:t>
            </a:r>
            <a:r>
              <a:rPr lang="nl-NL" sz="1100" dirty="0" err="1"/>
              <a:t>to</a:t>
            </a:r>
            <a:r>
              <a:rPr lang="nl-NL" sz="1100" dirty="0"/>
              <a:t> release) </a:t>
            </a:r>
            <a:r>
              <a:rPr lang="nl-NL" sz="1100" dirty="0" err="1"/>
              <a:t>from</a:t>
            </a:r>
            <a:r>
              <a:rPr lang="nl-NL" sz="1100" dirty="0"/>
              <a:t> workflow </a:t>
            </a:r>
            <a:r>
              <a:rPr lang="nl-NL" sz="1100" dirty="0" err="1"/>
              <a:t>definition</a:t>
            </a:r>
            <a:r>
              <a:rPr lang="nl-NL" sz="1100" dirty="0"/>
              <a:t>, </a:t>
            </a:r>
            <a:r>
              <a:rPr lang="nl-NL" sz="1100" dirty="0" err="1"/>
              <a:t>current</a:t>
            </a:r>
            <a:r>
              <a:rPr lang="nl-NL" sz="1100" dirty="0"/>
              <a:t> state, context (e.g. time)</a:t>
            </a:r>
            <a:endParaRPr lang="en-NL" sz="1100" dirty="0"/>
          </a:p>
        </p:txBody>
      </p:sp>
      <p:sp>
        <p:nvSpPr>
          <p:cNvPr id="31" name="Speech Bubble: Rectangle 30">
            <a:extLst>
              <a:ext uri="{FF2B5EF4-FFF2-40B4-BE49-F238E27FC236}">
                <a16:creationId xmlns:a16="http://schemas.microsoft.com/office/drawing/2014/main" id="{BAC15547-7F6B-475A-993A-360645EAE7FB}"/>
              </a:ext>
            </a:extLst>
          </p:cNvPr>
          <p:cNvSpPr/>
          <p:nvPr/>
        </p:nvSpPr>
        <p:spPr>
          <a:xfrm>
            <a:off x="6600580" y="1585543"/>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32" name="Speech Bubble: Rectangle 31">
            <a:extLst>
              <a:ext uri="{FF2B5EF4-FFF2-40B4-BE49-F238E27FC236}">
                <a16:creationId xmlns:a16="http://schemas.microsoft.com/office/drawing/2014/main" id="{85C75002-C8E2-4ECE-AC92-1BBC8D98C0A8}"/>
              </a:ext>
            </a:extLst>
          </p:cNvPr>
          <p:cNvSpPr/>
          <p:nvPr/>
        </p:nvSpPr>
        <p:spPr>
          <a:xfrm>
            <a:off x="3697174" y="3012741"/>
            <a:ext cx="1344052" cy="513084"/>
          </a:xfrm>
          <a:prstGeom prst="wedgeRectCallout">
            <a:avLst>
              <a:gd name="adj1" fmla="val 21774"/>
              <a:gd name="adj2" fmla="val -127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abandoned</a:t>
            </a:r>
            <a:r>
              <a:rPr lang="nl-NL" sz="1100" dirty="0"/>
              <a:t> | </a:t>
            </a:r>
            <a:r>
              <a:rPr lang="nl-NL" sz="1100" dirty="0" err="1"/>
              <a:t>stuck</a:t>
            </a:r>
            <a:r>
              <a:rPr lang="nl-NL" sz="1100" dirty="0"/>
              <a:t> workflow </a:t>
            </a:r>
            <a:r>
              <a:rPr lang="nl-NL" sz="1100" dirty="0" err="1"/>
              <a:t>instances</a:t>
            </a:r>
            <a:endParaRPr lang="en-NL" sz="1100" dirty="0"/>
          </a:p>
        </p:txBody>
      </p:sp>
      <p:sp>
        <p:nvSpPr>
          <p:cNvPr id="33" name="Speech Bubble: Rectangle 32">
            <a:extLst>
              <a:ext uri="{FF2B5EF4-FFF2-40B4-BE49-F238E27FC236}">
                <a16:creationId xmlns:a16="http://schemas.microsoft.com/office/drawing/2014/main" id="{E8BF29C5-D835-47A9-9AA6-712D6B02ED80}"/>
              </a:ext>
            </a:extLst>
          </p:cNvPr>
          <p:cNvSpPr/>
          <p:nvPr/>
        </p:nvSpPr>
        <p:spPr>
          <a:xfrm>
            <a:off x="226646" y="3319190"/>
            <a:ext cx="2303700" cy="901117"/>
          </a:xfrm>
          <a:prstGeom prst="wedgeRectCallout">
            <a:avLst>
              <a:gd name="adj1" fmla="val 60684"/>
              <a:gd name="adj2" fmla="val -1039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Handle </a:t>
            </a:r>
            <a:r>
              <a:rPr lang="nl-NL" sz="1100" dirty="0" err="1"/>
              <a:t>external</a:t>
            </a:r>
            <a:r>
              <a:rPr lang="nl-NL" sz="1100" dirty="0"/>
              <a:t> events </a:t>
            </a:r>
            <a:r>
              <a:rPr lang="nl-NL" sz="1100" dirty="0" err="1"/>
              <a:t>and</a:t>
            </a:r>
            <a:r>
              <a:rPr lang="nl-NL" sz="1100" dirty="0"/>
              <a:t> </a:t>
            </a:r>
            <a:r>
              <a:rPr lang="nl-NL" sz="1100" dirty="0" err="1"/>
              <a:t>signals</a:t>
            </a:r>
            <a:r>
              <a:rPr lang="nl-NL" sz="1100" dirty="0"/>
              <a:t> </a:t>
            </a:r>
            <a:r>
              <a:rPr lang="nl-NL" sz="1100" dirty="0" err="1"/>
              <a:t>that</a:t>
            </a:r>
            <a:r>
              <a:rPr lang="nl-NL" sz="1100" dirty="0"/>
              <a:t> </a:t>
            </a:r>
            <a:r>
              <a:rPr lang="nl-NL" sz="1100" dirty="0" err="1"/>
              <a:t>could</a:t>
            </a:r>
            <a:r>
              <a:rPr lang="nl-NL" sz="1100" dirty="0"/>
              <a:t> impact running </a:t>
            </a:r>
            <a:r>
              <a:rPr lang="nl-NL" sz="1100" dirty="0" err="1"/>
              <a:t>instances</a:t>
            </a:r>
            <a:r>
              <a:rPr lang="nl-NL" sz="1100" dirty="0"/>
              <a:t> (</a:t>
            </a:r>
            <a:r>
              <a:rPr lang="nl-NL" sz="1100" dirty="0" err="1"/>
              <a:t>note</a:t>
            </a:r>
            <a:r>
              <a:rPr lang="nl-NL" sz="1100" dirty="0"/>
              <a:t>: event </a:t>
            </a:r>
            <a:r>
              <a:rPr lang="nl-NL" sz="1100" dirty="0" err="1"/>
              <a:t>from</a:t>
            </a:r>
            <a:r>
              <a:rPr lang="nl-NL" sz="1100" dirty="0"/>
              <a:t> </a:t>
            </a:r>
            <a:r>
              <a:rPr lang="nl-NL" sz="1100" dirty="0" err="1"/>
              <a:t>one</a:t>
            </a:r>
            <a:r>
              <a:rPr lang="nl-NL" sz="1100" dirty="0"/>
              <a:t> workflow </a:t>
            </a:r>
            <a:r>
              <a:rPr lang="nl-NL" sz="1100" dirty="0" err="1"/>
              <a:t>instance</a:t>
            </a:r>
            <a:r>
              <a:rPr lang="nl-NL" sz="1100" dirty="0"/>
              <a:t> </a:t>
            </a:r>
            <a:r>
              <a:rPr lang="nl-NL" sz="1100" dirty="0" err="1"/>
              <a:t>can</a:t>
            </a:r>
            <a:r>
              <a:rPr lang="nl-NL" sz="1100" dirty="0"/>
              <a:t> </a:t>
            </a:r>
            <a:r>
              <a:rPr lang="nl-NL" sz="1100" dirty="0" err="1"/>
              <a:t>be</a:t>
            </a:r>
            <a:r>
              <a:rPr lang="nl-NL" sz="1100" dirty="0"/>
              <a:t> </a:t>
            </a:r>
            <a:r>
              <a:rPr lang="nl-NL" sz="1100" dirty="0" err="1"/>
              <a:t>signal</a:t>
            </a:r>
            <a:r>
              <a:rPr lang="nl-NL" sz="1100" dirty="0"/>
              <a:t> </a:t>
            </a:r>
            <a:r>
              <a:rPr lang="nl-NL" sz="1100" dirty="0" err="1"/>
              <a:t>to</a:t>
            </a:r>
            <a:r>
              <a:rPr lang="nl-NL" sz="1100" dirty="0"/>
              <a:t> </a:t>
            </a:r>
            <a:r>
              <a:rPr lang="nl-NL" sz="1100" dirty="0" err="1"/>
              <a:t>other</a:t>
            </a:r>
            <a:r>
              <a:rPr lang="nl-NL" sz="1100" dirty="0"/>
              <a:t>)</a:t>
            </a:r>
            <a:endParaRPr lang="en-NL" sz="1100" dirty="0"/>
          </a:p>
        </p:txBody>
      </p:sp>
      <p:sp>
        <p:nvSpPr>
          <p:cNvPr id="34" name="Speech Bubble: Rectangle 33">
            <a:extLst>
              <a:ext uri="{FF2B5EF4-FFF2-40B4-BE49-F238E27FC236}">
                <a16:creationId xmlns:a16="http://schemas.microsoft.com/office/drawing/2014/main" id="{1CD20482-3CDF-4AF9-8D66-99F0A9ACB4A9}"/>
              </a:ext>
            </a:extLst>
          </p:cNvPr>
          <p:cNvSpPr/>
          <p:nvPr/>
        </p:nvSpPr>
        <p:spPr>
          <a:xfrm>
            <a:off x="2530345" y="4098071"/>
            <a:ext cx="1232949" cy="701072"/>
          </a:xfrm>
          <a:prstGeom prst="wedgeRectCallout">
            <a:avLst>
              <a:gd name="adj1" fmla="val 37951"/>
              <a:gd name="adj2" fmla="val -255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Produce time(out) events for workflow </a:t>
            </a:r>
            <a:r>
              <a:rPr lang="nl-NL" sz="1100" dirty="0" err="1"/>
              <a:t>instances</a:t>
            </a:r>
            <a:endParaRPr lang="en-NL" sz="1100" dirty="0"/>
          </a:p>
        </p:txBody>
      </p:sp>
      <p:sp>
        <p:nvSpPr>
          <p:cNvPr id="30" name="Freeform: Shape 29">
            <a:extLst>
              <a:ext uri="{FF2B5EF4-FFF2-40B4-BE49-F238E27FC236}">
                <a16:creationId xmlns:a16="http://schemas.microsoft.com/office/drawing/2014/main" id="{9563418F-4C3B-4026-984E-EC7DD466898B}"/>
              </a:ext>
            </a:extLst>
          </p:cNvPr>
          <p:cNvSpPr/>
          <p:nvPr/>
        </p:nvSpPr>
        <p:spPr>
          <a:xfrm>
            <a:off x="5677905" y="3032369"/>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68" name="Freeform: Shape 7167">
            <a:extLst>
              <a:ext uri="{FF2B5EF4-FFF2-40B4-BE49-F238E27FC236}">
                <a16:creationId xmlns:a16="http://schemas.microsoft.com/office/drawing/2014/main" id="{46F658FB-54C7-4D6B-946A-ADF734E348C8}"/>
              </a:ext>
            </a:extLst>
          </p:cNvPr>
          <p:cNvSpPr/>
          <p:nvPr/>
        </p:nvSpPr>
        <p:spPr>
          <a:xfrm>
            <a:off x="5491231" y="3618523"/>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lowchart: Direct Access Storage 36">
            <a:extLst>
              <a:ext uri="{FF2B5EF4-FFF2-40B4-BE49-F238E27FC236}">
                <a16:creationId xmlns:a16="http://schemas.microsoft.com/office/drawing/2014/main" id="{E7C85EE3-262B-4490-B5A7-35B7D9B9F380}"/>
              </a:ext>
            </a:extLst>
          </p:cNvPr>
          <p:cNvSpPr/>
          <p:nvPr/>
        </p:nvSpPr>
        <p:spPr>
          <a:xfrm>
            <a:off x="7899385" y="3266043"/>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38" name="Speech Bubble: Rectangle 37">
            <a:extLst>
              <a:ext uri="{FF2B5EF4-FFF2-40B4-BE49-F238E27FC236}">
                <a16:creationId xmlns:a16="http://schemas.microsoft.com/office/drawing/2014/main" id="{2E3C8E09-AC62-40D2-A763-2DA8284A63BB}"/>
              </a:ext>
            </a:extLst>
          </p:cNvPr>
          <p:cNvSpPr/>
          <p:nvPr/>
        </p:nvSpPr>
        <p:spPr>
          <a:xfrm>
            <a:off x="7453166" y="2091523"/>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7169" name="Freeform: Shape 7168">
            <a:extLst>
              <a:ext uri="{FF2B5EF4-FFF2-40B4-BE49-F238E27FC236}">
                <a16:creationId xmlns:a16="http://schemas.microsoft.com/office/drawing/2014/main" id="{9FD09CFB-71FC-4237-9074-50DF7B74E2B1}"/>
              </a:ext>
            </a:extLst>
          </p:cNvPr>
          <p:cNvSpPr/>
          <p:nvPr/>
        </p:nvSpPr>
        <p:spPr>
          <a:xfrm>
            <a:off x="6986956" y="2868246"/>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0" name="TextBox 39">
            <a:extLst>
              <a:ext uri="{FF2B5EF4-FFF2-40B4-BE49-F238E27FC236}">
                <a16:creationId xmlns:a16="http://schemas.microsoft.com/office/drawing/2014/main" id="{896B2614-8EAA-4228-B30A-2303123B10E4}"/>
              </a:ext>
            </a:extLst>
          </p:cNvPr>
          <p:cNvSpPr txBox="1"/>
          <p:nvPr/>
        </p:nvSpPr>
        <p:spPr>
          <a:xfrm rot="5140831">
            <a:off x="6746900" y="3379926"/>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41" name="Freeform: Shape 40">
            <a:extLst>
              <a:ext uri="{FF2B5EF4-FFF2-40B4-BE49-F238E27FC236}">
                <a16:creationId xmlns:a16="http://schemas.microsoft.com/office/drawing/2014/main" id="{869162D9-7C03-46FE-AF46-62750D7A1E00}"/>
              </a:ext>
            </a:extLst>
          </p:cNvPr>
          <p:cNvSpPr/>
          <p:nvPr/>
        </p:nvSpPr>
        <p:spPr>
          <a:xfrm>
            <a:off x="7073220" y="2673920"/>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2" name="TextBox 41">
            <a:extLst>
              <a:ext uri="{FF2B5EF4-FFF2-40B4-BE49-F238E27FC236}">
                <a16:creationId xmlns:a16="http://schemas.microsoft.com/office/drawing/2014/main" id="{E991D753-3217-48E0-9CEA-A9586E0A3D27}"/>
              </a:ext>
            </a:extLst>
          </p:cNvPr>
          <p:cNvSpPr txBox="1"/>
          <p:nvPr/>
        </p:nvSpPr>
        <p:spPr>
          <a:xfrm rot="5140831">
            <a:off x="7222843" y="3317222"/>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43" name="Lightning Bolt 42">
            <a:extLst>
              <a:ext uri="{FF2B5EF4-FFF2-40B4-BE49-F238E27FC236}">
                <a16:creationId xmlns:a16="http://schemas.microsoft.com/office/drawing/2014/main" id="{A6E7CAD7-AD24-4544-BA15-01F6B77EC6C9}"/>
              </a:ext>
            </a:extLst>
          </p:cNvPr>
          <p:cNvSpPr/>
          <p:nvPr/>
        </p:nvSpPr>
        <p:spPr>
          <a:xfrm>
            <a:off x="7910728" y="375323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Lightning Bolt 43">
            <a:extLst>
              <a:ext uri="{FF2B5EF4-FFF2-40B4-BE49-F238E27FC236}">
                <a16:creationId xmlns:a16="http://schemas.microsoft.com/office/drawing/2014/main" id="{240D0481-4472-4AC3-8DE4-A93483955F05}"/>
              </a:ext>
            </a:extLst>
          </p:cNvPr>
          <p:cNvSpPr/>
          <p:nvPr/>
        </p:nvSpPr>
        <p:spPr>
          <a:xfrm>
            <a:off x="7819643" y="281717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71" name="Freeform: Shape 7170">
            <a:extLst>
              <a:ext uri="{FF2B5EF4-FFF2-40B4-BE49-F238E27FC236}">
                <a16:creationId xmlns:a16="http://schemas.microsoft.com/office/drawing/2014/main" id="{F95B905E-0954-4930-B28C-A0DACCF70028}"/>
              </a:ext>
            </a:extLst>
          </p:cNvPr>
          <p:cNvSpPr/>
          <p:nvPr/>
        </p:nvSpPr>
        <p:spPr>
          <a:xfrm>
            <a:off x="7604369" y="3626338"/>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7172" name="Freeform: Shape 7171">
            <a:extLst>
              <a:ext uri="{FF2B5EF4-FFF2-40B4-BE49-F238E27FC236}">
                <a16:creationId xmlns:a16="http://schemas.microsoft.com/office/drawing/2014/main" id="{B67926E6-0F17-45E5-9E0D-3A0F26DF1B5B}"/>
              </a:ext>
            </a:extLst>
          </p:cNvPr>
          <p:cNvSpPr/>
          <p:nvPr/>
        </p:nvSpPr>
        <p:spPr>
          <a:xfrm>
            <a:off x="7213600" y="2618154"/>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7" name="Speech Bubble: Rectangle 46">
            <a:extLst>
              <a:ext uri="{FF2B5EF4-FFF2-40B4-BE49-F238E27FC236}">
                <a16:creationId xmlns:a16="http://schemas.microsoft.com/office/drawing/2014/main" id="{E506F679-7562-451F-AA20-554B053B6176}"/>
              </a:ext>
            </a:extLst>
          </p:cNvPr>
          <p:cNvSpPr/>
          <p:nvPr/>
        </p:nvSpPr>
        <p:spPr>
          <a:xfrm>
            <a:off x="1408236" y="1047216"/>
            <a:ext cx="1624861" cy="506216"/>
          </a:xfrm>
          <a:prstGeom prst="wedgeRectCallout">
            <a:avLst>
              <a:gd name="adj1" fmla="val 65308"/>
              <a:gd name="adj2" fmla="val -5787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Deploy</a:t>
            </a:r>
            <a:r>
              <a:rPr lang="nl-NL" sz="1100" dirty="0"/>
              <a:t> minor </a:t>
            </a:r>
            <a:r>
              <a:rPr lang="nl-NL" sz="1100" dirty="0" err="1"/>
              <a:t>and</a:t>
            </a:r>
            <a:r>
              <a:rPr lang="nl-NL" sz="1100" dirty="0"/>
              <a:t> major </a:t>
            </a:r>
            <a:r>
              <a:rPr lang="nl-NL" sz="1100" dirty="0" err="1"/>
              <a:t>versions</a:t>
            </a:r>
            <a:r>
              <a:rPr lang="nl-NL" sz="1100" dirty="0"/>
              <a:t> of workflow </a:t>
            </a:r>
            <a:r>
              <a:rPr lang="nl-NL" sz="1100" dirty="0" err="1"/>
              <a:t>definitions</a:t>
            </a:r>
            <a:endParaRPr lang="en-NL" sz="1100" dirty="0"/>
          </a:p>
        </p:txBody>
      </p:sp>
      <p:sp>
        <p:nvSpPr>
          <p:cNvPr id="48" name="Speech Bubble: Rectangle 47">
            <a:extLst>
              <a:ext uri="{FF2B5EF4-FFF2-40B4-BE49-F238E27FC236}">
                <a16:creationId xmlns:a16="http://schemas.microsoft.com/office/drawing/2014/main" id="{78972265-B31D-4669-877F-8021E31601C1}"/>
              </a:ext>
            </a:extLst>
          </p:cNvPr>
          <p:cNvSpPr/>
          <p:nvPr/>
        </p:nvSpPr>
        <p:spPr>
          <a:xfrm>
            <a:off x="7627815" y="32746"/>
            <a:ext cx="1624861" cy="506216"/>
          </a:xfrm>
          <a:prstGeom prst="wedgeRectCallout">
            <a:avLst>
              <a:gd name="adj1" fmla="val 1818"/>
              <a:gd name="adj2" fmla="val 72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Hold</a:t>
            </a:r>
            <a:r>
              <a:rPr lang="nl-NL" sz="1100" dirty="0"/>
              <a:t> data context for workflow </a:t>
            </a:r>
            <a:r>
              <a:rPr lang="nl-NL" sz="1100" dirty="0" err="1"/>
              <a:t>instance</a:t>
            </a:r>
            <a:endParaRPr lang="en-NL" sz="1100" dirty="0"/>
          </a:p>
        </p:txBody>
      </p:sp>
      <p:sp>
        <p:nvSpPr>
          <p:cNvPr id="49" name="Speech Bubble: Rectangle 48">
            <a:extLst>
              <a:ext uri="{FF2B5EF4-FFF2-40B4-BE49-F238E27FC236}">
                <a16:creationId xmlns:a16="http://schemas.microsoft.com/office/drawing/2014/main" id="{E055ECF4-424E-489E-81E5-E268527F7FB4}"/>
              </a:ext>
            </a:extLst>
          </p:cNvPr>
          <p:cNvSpPr/>
          <p:nvPr/>
        </p:nvSpPr>
        <p:spPr>
          <a:xfrm>
            <a:off x="7418204" y="2446815"/>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spTree>
    <p:extLst>
      <p:ext uri="{BB962C8B-B14F-4D97-AF65-F5344CB8AC3E}">
        <p14:creationId xmlns:p14="http://schemas.microsoft.com/office/powerpoint/2010/main" val="3955121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2CA7C-53CD-41B6-952C-4EDEFBE65D6B}"/>
              </a:ext>
            </a:extLst>
          </p:cNvPr>
          <p:cNvSpPr>
            <a:spLocks noGrp="1"/>
          </p:cNvSpPr>
          <p:nvPr>
            <p:ph type="title"/>
          </p:nvPr>
        </p:nvSpPr>
        <p:spPr/>
        <p:txBody>
          <a:bodyPr/>
          <a:lstStyle/>
          <a:p>
            <a:r>
              <a:rPr lang="nl-NL" dirty="0" err="1"/>
              <a:t>Orcheography</a:t>
            </a:r>
            <a:endParaRPr lang="en-NL" dirty="0"/>
          </a:p>
        </p:txBody>
      </p:sp>
      <p:sp>
        <p:nvSpPr>
          <p:cNvPr id="4" name="Footer Placeholder 3">
            <a:extLst>
              <a:ext uri="{FF2B5EF4-FFF2-40B4-BE49-F238E27FC236}">
                <a16:creationId xmlns:a16="http://schemas.microsoft.com/office/drawing/2014/main" id="{184C496D-BC27-486E-ADFC-340C9C4A719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74A6E21-392A-4B4A-AAC9-76E632D8272F}"/>
              </a:ext>
            </a:extLst>
          </p:cNvPr>
          <p:cNvSpPr>
            <a:spLocks noGrp="1"/>
          </p:cNvSpPr>
          <p:nvPr>
            <p:ph type="sldNum" sz="quarter" idx="12"/>
          </p:nvPr>
        </p:nvSpPr>
        <p:spPr/>
        <p:txBody>
          <a:bodyPr/>
          <a:lstStyle/>
          <a:p>
            <a:fld id="{14F1411D-0280-154F-AEAC-4C20B7AA46B2}" type="slidenum">
              <a:rPr lang="nl-NL" smtClean="0"/>
              <a:t>37</a:t>
            </a:fld>
            <a:endParaRPr lang="nl-NL"/>
          </a:p>
        </p:txBody>
      </p:sp>
      <p:sp>
        <p:nvSpPr>
          <p:cNvPr id="6" name="Picture Placeholder 5">
            <a:extLst>
              <a:ext uri="{FF2B5EF4-FFF2-40B4-BE49-F238E27FC236}">
                <a16:creationId xmlns:a16="http://schemas.microsoft.com/office/drawing/2014/main" id="{2488BA43-862C-4A2C-B0C8-7DC81E06EEA8}"/>
              </a:ext>
            </a:extLst>
          </p:cNvPr>
          <p:cNvSpPr>
            <a:spLocks noGrp="1"/>
          </p:cNvSpPr>
          <p:nvPr>
            <p:ph type="pic" idx="1"/>
          </p:nvPr>
        </p:nvSpPr>
        <p:spPr/>
      </p:sp>
      <p:pic>
        <p:nvPicPr>
          <p:cNvPr id="8194" name="Picture 2" descr="Image result for Orchesography">
            <a:extLst>
              <a:ext uri="{FF2B5EF4-FFF2-40B4-BE49-F238E27FC236}">
                <a16:creationId xmlns:a16="http://schemas.microsoft.com/office/drawing/2014/main" id="{321EFB6A-3323-4ADC-8BBA-8D4D62D756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9682" y="102525"/>
            <a:ext cx="3181350" cy="475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419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17CF98-C05E-45C8-B5F0-AB2DAAED8F46}"/>
              </a:ext>
            </a:extLst>
          </p:cNvPr>
          <p:cNvSpPr>
            <a:spLocks noGrp="1"/>
          </p:cNvSpPr>
          <p:nvPr>
            <p:ph type="title"/>
          </p:nvPr>
        </p:nvSpPr>
        <p:spPr/>
        <p:txBody>
          <a:bodyPr/>
          <a:lstStyle/>
          <a:p>
            <a:r>
              <a:rPr lang="nl-NL" dirty="0" err="1"/>
              <a:t>Additionally</a:t>
            </a:r>
            <a:r>
              <a:rPr lang="nl-NL" dirty="0"/>
              <a:t> in </a:t>
            </a:r>
            <a:r>
              <a:rPr lang="nl-NL" dirty="0" err="1"/>
              <a:t>our</a:t>
            </a:r>
            <a:r>
              <a:rPr lang="nl-NL" dirty="0"/>
              <a:t> workflow </a:t>
            </a:r>
            <a:r>
              <a:rPr lang="nl-NL" dirty="0" err="1"/>
              <a:t>execution</a:t>
            </a:r>
            <a:r>
              <a:rPr lang="nl-NL" dirty="0"/>
              <a:t> </a:t>
            </a:r>
            <a:r>
              <a:rPr lang="nl-NL" dirty="0" err="1"/>
              <a:t>toolset</a:t>
            </a:r>
            <a:endParaRPr lang="en-NL" dirty="0"/>
          </a:p>
        </p:txBody>
      </p:sp>
      <p:sp>
        <p:nvSpPr>
          <p:cNvPr id="3" name="Content Placeholder 2">
            <a:extLst>
              <a:ext uri="{FF2B5EF4-FFF2-40B4-BE49-F238E27FC236}">
                <a16:creationId xmlns:a16="http://schemas.microsoft.com/office/drawing/2014/main" id="{5E02D285-A834-46FA-AEFF-09D38C647A1A}"/>
              </a:ext>
            </a:extLst>
          </p:cNvPr>
          <p:cNvSpPr>
            <a:spLocks noGrp="1"/>
          </p:cNvSpPr>
          <p:nvPr>
            <p:ph idx="1"/>
          </p:nvPr>
        </p:nvSpPr>
        <p:spPr/>
        <p:txBody>
          <a:bodyPr/>
          <a:lstStyle/>
          <a:p>
            <a:r>
              <a:rPr lang="nl-NL" dirty="0"/>
              <a:t>Human </a:t>
            </a:r>
            <a:r>
              <a:rPr lang="nl-NL" dirty="0" err="1"/>
              <a:t>participants</a:t>
            </a:r>
            <a:endParaRPr lang="nl-NL" dirty="0"/>
          </a:p>
          <a:p>
            <a:pPr lvl="1"/>
            <a:r>
              <a:rPr lang="nl-NL" dirty="0" err="1"/>
              <a:t>Allocate</a:t>
            </a:r>
            <a:endParaRPr lang="nl-NL" dirty="0"/>
          </a:p>
          <a:p>
            <a:pPr lvl="1"/>
            <a:r>
              <a:rPr lang="nl-NL" dirty="0" err="1"/>
              <a:t>Notify</a:t>
            </a:r>
            <a:endParaRPr lang="nl-NL" dirty="0"/>
          </a:p>
          <a:p>
            <a:pPr lvl="1"/>
            <a:r>
              <a:rPr lang="nl-NL" dirty="0" err="1"/>
              <a:t>Provide</a:t>
            </a:r>
            <a:r>
              <a:rPr lang="nl-NL" dirty="0"/>
              <a:t> </a:t>
            </a:r>
            <a:r>
              <a:rPr lang="nl-NL" dirty="0" err="1"/>
              <a:t>multichannel</a:t>
            </a:r>
            <a:r>
              <a:rPr lang="nl-NL" dirty="0"/>
              <a:t> </a:t>
            </a:r>
            <a:r>
              <a:rPr lang="nl-NL" dirty="0" err="1"/>
              <a:t>Task</a:t>
            </a:r>
            <a:r>
              <a:rPr lang="nl-NL" dirty="0"/>
              <a:t> UI</a:t>
            </a:r>
          </a:p>
          <a:p>
            <a:pPr lvl="1"/>
            <a:r>
              <a:rPr lang="nl-NL" dirty="0" err="1"/>
              <a:t>Task</a:t>
            </a:r>
            <a:r>
              <a:rPr lang="nl-NL" dirty="0"/>
              <a:t> Management</a:t>
            </a:r>
          </a:p>
          <a:p>
            <a:r>
              <a:rPr lang="nl-NL" dirty="0"/>
              <a:t>Business indicators</a:t>
            </a:r>
          </a:p>
          <a:p>
            <a:pPr lvl="1"/>
            <a:r>
              <a:rPr lang="nl-NL" dirty="0" err="1"/>
              <a:t>Find</a:t>
            </a:r>
            <a:r>
              <a:rPr lang="nl-NL" dirty="0"/>
              <a:t> WIP, Waste, Bottlenecks</a:t>
            </a:r>
          </a:p>
          <a:p>
            <a:r>
              <a:rPr lang="nl-NL" dirty="0"/>
              <a:t>Monitoring</a:t>
            </a:r>
          </a:p>
          <a:p>
            <a:pPr lvl="1"/>
            <a:r>
              <a:rPr lang="nl-NL" dirty="0" err="1"/>
              <a:t>Individual</a:t>
            </a:r>
            <a:r>
              <a:rPr lang="nl-NL" dirty="0"/>
              <a:t> </a:t>
            </a:r>
            <a:r>
              <a:rPr lang="nl-NL" dirty="0" err="1"/>
              <a:t>instances</a:t>
            </a:r>
            <a:r>
              <a:rPr lang="nl-NL" dirty="0"/>
              <a:t> &amp; </a:t>
            </a:r>
            <a:r>
              <a:rPr lang="nl-NL" dirty="0" err="1"/>
              <a:t>Aggregates</a:t>
            </a:r>
            <a:r>
              <a:rPr lang="nl-NL" dirty="0"/>
              <a:t> per Workflow</a:t>
            </a:r>
          </a:p>
          <a:p>
            <a:pPr lvl="1"/>
            <a:r>
              <a:rPr lang="nl-NL" dirty="0"/>
              <a:t>Technical/IT </a:t>
            </a:r>
            <a:r>
              <a:rPr lang="nl-NL" dirty="0" err="1"/>
              <a:t>perspective</a:t>
            </a:r>
            <a:r>
              <a:rPr lang="nl-NL" dirty="0"/>
              <a:t> &amp; Business Activity</a:t>
            </a:r>
          </a:p>
          <a:p>
            <a:r>
              <a:rPr lang="nl-NL" dirty="0" err="1"/>
              <a:t>Rule</a:t>
            </a:r>
            <a:r>
              <a:rPr lang="nl-NL" dirty="0"/>
              <a:t> Engine (for business logic </a:t>
            </a:r>
            <a:r>
              <a:rPr lang="nl-NL" dirty="0" err="1"/>
              <a:t>inside</a:t>
            </a:r>
            <a:r>
              <a:rPr lang="nl-NL" dirty="0"/>
              <a:t> </a:t>
            </a:r>
            <a:r>
              <a:rPr lang="nl-NL" dirty="0" err="1"/>
              <a:t>the</a:t>
            </a:r>
            <a:r>
              <a:rPr lang="nl-NL" dirty="0"/>
              <a:t> workflow)</a:t>
            </a:r>
          </a:p>
          <a:p>
            <a:endParaRPr lang="en-NL" dirty="0"/>
          </a:p>
        </p:txBody>
      </p:sp>
      <p:sp>
        <p:nvSpPr>
          <p:cNvPr id="4" name="Footer Placeholder 3">
            <a:extLst>
              <a:ext uri="{FF2B5EF4-FFF2-40B4-BE49-F238E27FC236}">
                <a16:creationId xmlns:a16="http://schemas.microsoft.com/office/drawing/2014/main" id="{5FF7192E-25FA-4277-A448-5DA6EA6E4303}"/>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E3BE0F89-D3EC-4731-8353-D63A8D1BA708}"/>
              </a:ext>
            </a:extLst>
          </p:cNvPr>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71360135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89DE87-E9BE-49B4-8BD0-FEF41A72FE87}"/>
              </a:ext>
            </a:extLst>
          </p:cNvPr>
          <p:cNvSpPr>
            <a:spLocks noGrp="1"/>
          </p:cNvSpPr>
          <p:nvPr>
            <p:ph type="title"/>
          </p:nvPr>
        </p:nvSpPr>
        <p:spPr/>
        <p:txBody>
          <a:bodyPr/>
          <a:lstStyle/>
          <a:p>
            <a:r>
              <a:rPr lang="nl-NL" dirty="0" err="1"/>
              <a:t>Involving</a:t>
            </a:r>
            <a:r>
              <a:rPr lang="nl-NL" dirty="0"/>
              <a:t> Human Actors in Workflow</a:t>
            </a:r>
            <a:endParaRPr lang="en-NL" dirty="0"/>
          </a:p>
        </p:txBody>
      </p:sp>
      <p:sp>
        <p:nvSpPr>
          <p:cNvPr id="3" name="Content Placeholder 2">
            <a:extLst>
              <a:ext uri="{FF2B5EF4-FFF2-40B4-BE49-F238E27FC236}">
                <a16:creationId xmlns:a16="http://schemas.microsoft.com/office/drawing/2014/main" id="{C954DB3E-4596-4404-AB14-6F376CB2E2A1}"/>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EC2339A5-29F9-4C51-AB41-DB00BF9EAA6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A83617C-02DE-481D-BED6-5CE5E0DDA872}"/>
              </a:ext>
            </a:extLst>
          </p:cNvPr>
          <p:cNvSpPr>
            <a:spLocks noGrp="1"/>
          </p:cNvSpPr>
          <p:nvPr>
            <p:ph type="sldNum" sz="quarter" idx="12"/>
          </p:nvPr>
        </p:nvSpPr>
        <p:spPr/>
        <p:txBody>
          <a:bodyPr/>
          <a:lstStyle/>
          <a:p>
            <a:fld id="{14F1411D-0280-154F-AEAC-4C20B7AA46B2}" type="slidenum">
              <a:rPr lang="nl-NL" smtClean="0"/>
              <a:t>39</a:t>
            </a:fld>
            <a:endParaRPr lang="nl-NL"/>
          </a:p>
        </p:txBody>
      </p:sp>
      <p:sp>
        <p:nvSpPr>
          <p:cNvPr id="6" name="Rectangle: Rounded Corners 5">
            <a:extLst>
              <a:ext uri="{FF2B5EF4-FFF2-40B4-BE49-F238E27FC236}">
                <a16:creationId xmlns:a16="http://schemas.microsoft.com/office/drawing/2014/main" id="{FCBA21B6-693D-466F-A6A0-47CCEFE10A59}"/>
              </a:ext>
            </a:extLst>
          </p:cNvPr>
          <p:cNvSpPr/>
          <p:nvPr/>
        </p:nvSpPr>
        <p:spPr>
          <a:xfrm>
            <a:off x="5867391" y="1933144"/>
            <a:ext cx="2412609" cy="122389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Human Participant</a:t>
            </a:r>
            <a:endParaRPr lang="en-NL" dirty="0"/>
          </a:p>
        </p:txBody>
      </p:sp>
      <p:sp>
        <p:nvSpPr>
          <p:cNvPr id="7" name="Rectangle: Rounded Corners 6">
            <a:extLst>
              <a:ext uri="{FF2B5EF4-FFF2-40B4-BE49-F238E27FC236}">
                <a16:creationId xmlns:a16="http://schemas.microsoft.com/office/drawing/2014/main" id="{BFD3A417-B1B8-4499-BCC7-46E4135D506A}"/>
              </a:ext>
            </a:extLst>
          </p:cNvPr>
          <p:cNvSpPr/>
          <p:nvPr/>
        </p:nvSpPr>
        <p:spPr>
          <a:xfrm>
            <a:off x="429545" y="1441937"/>
            <a:ext cx="2412609" cy="23493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Workflow</a:t>
            </a:r>
            <a:endParaRPr lang="en-NL" dirty="0"/>
          </a:p>
        </p:txBody>
      </p:sp>
      <p:sp>
        <p:nvSpPr>
          <p:cNvPr id="8" name="Arrow: Notched Right 7">
            <a:extLst>
              <a:ext uri="{FF2B5EF4-FFF2-40B4-BE49-F238E27FC236}">
                <a16:creationId xmlns:a16="http://schemas.microsoft.com/office/drawing/2014/main" id="{7FA55F0A-72AF-4645-AAE7-A2FC2548ED4F}"/>
              </a:ext>
            </a:extLst>
          </p:cNvPr>
          <p:cNvSpPr/>
          <p:nvPr/>
        </p:nvSpPr>
        <p:spPr>
          <a:xfrm>
            <a:off x="2686929" y="1556833"/>
            <a:ext cx="1786597"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allocate</a:t>
            </a:r>
            <a:endParaRPr lang="en-NL" dirty="0"/>
          </a:p>
        </p:txBody>
      </p:sp>
      <p:sp>
        <p:nvSpPr>
          <p:cNvPr id="9" name="Speech Bubble: Rectangle 8">
            <a:extLst>
              <a:ext uri="{FF2B5EF4-FFF2-40B4-BE49-F238E27FC236}">
                <a16:creationId xmlns:a16="http://schemas.microsoft.com/office/drawing/2014/main" id="{47812082-2460-4D3C-9D66-3CDAFE51AF2B}"/>
              </a:ext>
            </a:extLst>
          </p:cNvPr>
          <p:cNvSpPr/>
          <p:nvPr/>
        </p:nvSpPr>
        <p:spPr>
          <a:xfrm>
            <a:off x="4269545" y="649523"/>
            <a:ext cx="1230923" cy="860954"/>
          </a:xfrm>
          <a:prstGeom prst="wedgeRectCallout">
            <a:avLst>
              <a:gd name="adj1" fmla="val -58547"/>
              <a:gd name="adj2" fmla="val 8455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Who</a:t>
            </a:r>
            <a:r>
              <a:rPr lang="nl-NL" dirty="0">
                <a:solidFill>
                  <a:schemeClr val="tx1"/>
                </a:solidFill>
              </a:rPr>
              <a:t> </a:t>
            </a:r>
            <a:r>
              <a:rPr lang="nl-NL" dirty="0" err="1">
                <a:solidFill>
                  <a:schemeClr val="tx1"/>
                </a:solidFill>
              </a:rPr>
              <a:t>should</a:t>
            </a:r>
            <a:r>
              <a:rPr lang="nl-NL" dirty="0">
                <a:solidFill>
                  <a:schemeClr val="tx1"/>
                </a:solidFill>
              </a:rPr>
              <a:t> </a:t>
            </a:r>
            <a:r>
              <a:rPr lang="nl-NL" dirty="0" err="1">
                <a:solidFill>
                  <a:schemeClr val="tx1"/>
                </a:solidFill>
              </a:rPr>
              <a:t>perform</a:t>
            </a:r>
            <a:r>
              <a:rPr lang="nl-NL" dirty="0">
                <a:solidFill>
                  <a:schemeClr val="tx1"/>
                </a:solidFill>
              </a:rPr>
              <a:t> </a:t>
            </a:r>
            <a:r>
              <a:rPr lang="nl-NL" dirty="0" err="1">
                <a:solidFill>
                  <a:schemeClr val="tx1"/>
                </a:solidFill>
              </a:rPr>
              <a:t>this</a:t>
            </a:r>
            <a:r>
              <a:rPr lang="nl-NL" dirty="0">
                <a:solidFill>
                  <a:schemeClr val="tx1"/>
                </a:solidFill>
              </a:rPr>
              <a:t> </a:t>
            </a:r>
            <a:r>
              <a:rPr lang="nl-NL" dirty="0" err="1">
                <a:solidFill>
                  <a:schemeClr val="tx1"/>
                </a:solidFill>
              </a:rPr>
              <a:t>task</a:t>
            </a:r>
            <a:r>
              <a:rPr lang="nl-NL" dirty="0">
                <a:solidFill>
                  <a:schemeClr val="tx1"/>
                </a:solidFill>
              </a:rPr>
              <a:t>?</a:t>
            </a:r>
            <a:endParaRPr lang="en-NL" dirty="0">
              <a:solidFill>
                <a:schemeClr val="tx1"/>
              </a:solidFill>
            </a:endParaRPr>
          </a:p>
        </p:txBody>
      </p:sp>
      <p:sp>
        <p:nvSpPr>
          <p:cNvPr id="10" name="Arrow: Notched Right 9">
            <a:extLst>
              <a:ext uri="{FF2B5EF4-FFF2-40B4-BE49-F238E27FC236}">
                <a16:creationId xmlns:a16="http://schemas.microsoft.com/office/drawing/2014/main" id="{03C42DDA-9578-4F4C-BD6C-9709050A72A9}"/>
              </a:ext>
            </a:extLst>
          </p:cNvPr>
          <p:cNvSpPr/>
          <p:nvPr/>
        </p:nvSpPr>
        <p:spPr>
          <a:xfrm>
            <a:off x="2686929" y="2066214"/>
            <a:ext cx="2041886"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notify</a:t>
            </a:r>
            <a:endParaRPr lang="en-NL" dirty="0"/>
          </a:p>
        </p:txBody>
      </p:sp>
      <p:sp>
        <p:nvSpPr>
          <p:cNvPr id="11" name="Speech Bubble: Rectangle 10">
            <a:extLst>
              <a:ext uri="{FF2B5EF4-FFF2-40B4-BE49-F238E27FC236}">
                <a16:creationId xmlns:a16="http://schemas.microsoft.com/office/drawing/2014/main" id="{40423B2F-8219-4047-B15D-881C40A04E97}"/>
              </a:ext>
            </a:extLst>
          </p:cNvPr>
          <p:cNvSpPr/>
          <p:nvPr/>
        </p:nvSpPr>
        <p:spPr>
          <a:xfrm>
            <a:off x="4830182" y="1429006"/>
            <a:ext cx="1786596" cy="860954"/>
          </a:xfrm>
          <a:prstGeom prst="wedgeRectCallout">
            <a:avLst>
              <a:gd name="adj1" fmla="val -69404"/>
              <a:gd name="adj2" fmla="val 62499"/>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1"/>
                </a:solidFill>
              </a:rPr>
              <a:t>How </a:t>
            </a:r>
            <a:r>
              <a:rPr lang="nl-NL" dirty="0" err="1">
                <a:solidFill>
                  <a:schemeClr val="tx1"/>
                </a:solidFill>
              </a:rPr>
              <a:t>to</a:t>
            </a:r>
            <a:r>
              <a:rPr lang="nl-NL" dirty="0">
                <a:solidFill>
                  <a:schemeClr val="tx1"/>
                </a:solidFill>
              </a:rPr>
              <a:t> </a:t>
            </a:r>
            <a:r>
              <a:rPr lang="nl-NL" dirty="0" err="1">
                <a:solidFill>
                  <a:schemeClr val="tx1"/>
                </a:solidFill>
              </a:rPr>
              <a:t>inform</a:t>
            </a:r>
            <a:r>
              <a:rPr lang="nl-NL" dirty="0">
                <a:solidFill>
                  <a:schemeClr val="tx1"/>
                </a:solidFill>
              </a:rPr>
              <a:t> </a:t>
            </a:r>
            <a:r>
              <a:rPr lang="nl-NL" dirty="0" err="1">
                <a:solidFill>
                  <a:schemeClr val="tx1"/>
                </a:solidFill>
              </a:rPr>
              <a:t>task-holder</a:t>
            </a:r>
            <a:r>
              <a:rPr lang="nl-NL" dirty="0">
                <a:solidFill>
                  <a:schemeClr val="tx1"/>
                </a:solidFill>
              </a:rPr>
              <a:t> </a:t>
            </a:r>
            <a:r>
              <a:rPr lang="nl-NL" dirty="0" err="1">
                <a:solidFill>
                  <a:schemeClr val="tx1"/>
                </a:solidFill>
              </a:rPr>
              <a:t>about</a:t>
            </a:r>
            <a:r>
              <a:rPr lang="nl-NL" dirty="0">
                <a:solidFill>
                  <a:schemeClr val="tx1"/>
                </a:solidFill>
              </a:rPr>
              <a:t> new | </a:t>
            </a:r>
            <a:r>
              <a:rPr lang="nl-NL" dirty="0" err="1">
                <a:solidFill>
                  <a:schemeClr val="tx1"/>
                </a:solidFill>
              </a:rPr>
              <a:t>expiring</a:t>
            </a:r>
            <a:r>
              <a:rPr lang="nl-NL" dirty="0">
                <a:solidFill>
                  <a:schemeClr val="tx1"/>
                </a:solidFill>
              </a:rPr>
              <a:t> </a:t>
            </a:r>
            <a:r>
              <a:rPr lang="nl-NL" dirty="0" err="1">
                <a:solidFill>
                  <a:schemeClr val="tx1"/>
                </a:solidFill>
              </a:rPr>
              <a:t>todo</a:t>
            </a:r>
            <a:r>
              <a:rPr lang="nl-NL" dirty="0">
                <a:solidFill>
                  <a:schemeClr val="tx1"/>
                </a:solidFill>
              </a:rPr>
              <a:t> item?</a:t>
            </a:r>
            <a:endParaRPr lang="en-NL" dirty="0">
              <a:solidFill>
                <a:schemeClr val="tx1"/>
              </a:solidFill>
            </a:endParaRPr>
          </a:p>
        </p:txBody>
      </p:sp>
      <p:sp>
        <p:nvSpPr>
          <p:cNvPr id="12" name="Arrow: Notched Right 11">
            <a:extLst>
              <a:ext uri="{FF2B5EF4-FFF2-40B4-BE49-F238E27FC236}">
                <a16:creationId xmlns:a16="http://schemas.microsoft.com/office/drawing/2014/main" id="{61FB2089-25B8-45D9-90EE-745DA25D00FE}"/>
              </a:ext>
            </a:extLst>
          </p:cNvPr>
          <p:cNvSpPr/>
          <p:nvPr/>
        </p:nvSpPr>
        <p:spPr>
          <a:xfrm>
            <a:off x="2686929" y="2575595"/>
            <a:ext cx="2412609"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multi-channel</a:t>
            </a:r>
            <a:r>
              <a:rPr lang="nl-NL" sz="1200" dirty="0"/>
              <a:t> </a:t>
            </a:r>
          </a:p>
          <a:p>
            <a:pPr algn="ctr"/>
            <a:r>
              <a:rPr lang="nl-NL" sz="1200" dirty="0" err="1"/>
              <a:t>task</a:t>
            </a:r>
            <a:r>
              <a:rPr lang="nl-NL" sz="1200" dirty="0"/>
              <a:t> </a:t>
            </a:r>
            <a:r>
              <a:rPr lang="nl-NL" sz="1200" dirty="0" err="1"/>
              <a:t>specific</a:t>
            </a:r>
            <a:r>
              <a:rPr lang="nl-NL" sz="1200" dirty="0"/>
              <a:t> user interface</a:t>
            </a:r>
            <a:endParaRPr lang="en-NL" sz="1200" dirty="0"/>
          </a:p>
        </p:txBody>
      </p:sp>
      <p:sp>
        <p:nvSpPr>
          <p:cNvPr id="14" name="Arrow: Notched Right 13">
            <a:extLst>
              <a:ext uri="{FF2B5EF4-FFF2-40B4-BE49-F238E27FC236}">
                <a16:creationId xmlns:a16="http://schemas.microsoft.com/office/drawing/2014/main" id="{54AF873A-F242-418C-84A8-27ED986CE594}"/>
              </a:ext>
            </a:extLst>
          </p:cNvPr>
          <p:cNvSpPr/>
          <p:nvPr/>
        </p:nvSpPr>
        <p:spPr>
          <a:xfrm>
            <a:off x="2686929" y="3084976"/>
            <a:ext cx="2685908" cy="7526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task</a:t>
            </a:r>
            <a:r>
              <a:rPr lang="nl-NL" sz="1200" dirty="0"/>
              <a:t> management (</a:t>
            </a:r>
            <a:r>
              <a:rPr lang="nl-NL" sz="1200" dirty="0" err="1"/>
              <a:t>todo</a:t>
            </a:r>
            <a:r>
              <a:rPr lang="nl-NL" sz="1200" dirty="0"/>
              <a:t> list, claim | </a:t>
            </a:r>
            <a:r>
              <a:rPr lang="nl-NL" sz="1200" dirty="0" err="1"/>
              <a:t>reject</a:t>
            </a:r>
            <a:r>
              <a:rPr lang="nl-NL" sz="1200" dirty="0"/>
              <a:t> | </a:t>
            </a:r>
            <a:r>
              <a:rPr lang="nl-NL" sz="1200" dirty="0" err="1"/>
              <a:t>delegate</a:t>
            </a:r>
            <a:r>
              <a:rPr lang="nl-NL" sz="1200" dirty="0"/>
              <a:t> </a:t>
            </a:r>
            <a:r>
              <a:rPr lang="nl-NL" sz="1200" dirty="0" err="1"/>
              <a:t>task</a:t>
            </a:r>
            <a:r>
              <a:rPr lang="nl-NL" sz="1200" dirty="0"/>
              <a:t>) </a:t>
            </a:r>
            <a:endParaRPr lang="en-NL" sz="1200" dirty="0"/>
          </a:p>
        </p:txBody>
      </p:sp>
      <p:sp>
        <p:nvSpPr>
          <p:cNvPr id="13" name="Speech Bubble: Rectangle 12">
            <a:extLst>
              <a:ext uri="{FF2B5EF4-FFF2-40B4-BE49-F238E27FC236}">
                <a16:creationId xmlns:a16="http://schemas.microsoft.com/office/drawing/2014/main" id="{4D9CC299-72F4-4D2E-AF1F-E53C7935D49C}"/>
              </a:ext>
            </a:extLst>
          </p:cNvPr>
          <p:cNvSpPr/>
          <p:nvPr/>
        </p:nvSpPr>
        <p:spPr>
          <a:xfrm>
            <a:off x="5422016" y="2800218"/>
            <a:ext cx="1471666" cy="860954"/>
          </a:xfrm>
          <a:prstGeom prst="wedgeRectCallout">
            <a:avLst>
              <a:gd name="adj1" fmla="val -82309"/>
              <a:gd name="adj2" fmla="val -33088"/>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Enable</a:t>
            </a:r>
            <a:r>
              <a:rPr lang="nl-NL" dirty="0">
                <a:solidFill>
                  <a:schemeClr val="tx1"/>
                </a:solidFill>
              </a:rPr>
              <a:t> human </a:t>
            </a:r>
            <a:r>
              <a:rPr lang="nl-NL" dirty="0" err="1">
                <a:solidFill>
                  <a:schemeClr val="tx1"/>
                </a:solidFill>
              </a:rPr>
              <a:t>to</a:t>
            </a:r>
            <a:r>
              <a:rPr lang="nl-NL" dirty="0">
                <a:solidFill>
                  <a:schemeClr val="tx1"/>
                </a:solidFill>
              </a:rPr>
              <a:t> </a:t>
            </a:r>
            <a:r>
              <a:rPr lang="nl-NL" dirty="0" err="1">
                <a:solidFill>
                  <a:schemeClr val="tx1"/>
                </a:solidFill>
              </a:rPr>
              <a:t>perform</a:t>
            </a:r>
            <a:r>
              <a:rPr lang="nl-NL" dirty="0">
                <a:solidFill>
                  <a:schemeClr val="tx1"/>
                </a:solidFill>
              </a:rPr>
              <a:t> </a:t>
            </a:r>
            <a:r>
              <a:rPr lang="nl-NL" dirty="0" err="1">
                <a:solidFill>
                  <a:schemeClr val="tx1"/>
                </a:solidFill>
              </a:rPr>
              <a:t>task</a:t>
            </a:r>
            <a:r>
              <a:rPr lang="nl-NL" dirty="0">
                <a:solidFill>
                  <a:schemeClr val="tx1"/>
                </a:solidFill>
              </a:rPr>
              <a:t> (data, status)?</a:t>
            </a:r>
            <a:endParaRPr lang="en-NL" dirty="0">
              <a:solidFill>
                <a:schemeClr val="tx1"/>
              </a:solidFill>
            </a:endParaRPr>
          </a:p>
        </p:txBody>
      </p:sp>
      <p:sp>
        <p:nvSpPr>
          <p:cNvPr id="15" name="Speech Bubble: Rectangle 14">
            <a:extLst>
              <a:ext uri="{FF2B5EF4-FFF2-40B4-BE49-F238E27FC236}">
                <a16:creationId xmlns:a16="http://schemas.microsoft.com/office/drawing/2014/main" id="{58B05A37-3F7D-4B06-8B8E-9DE38BF85AC9}"/>
              </a:ext>
            </a:extLst>
          </p:cNvPr>
          <p:cNvSpPr/>
          <p:nvPr/>
        </p:nvSpPr>
        <p:spPr>
          <a:xfrm>
            <a:off x="4869322" y="3723257"/>
            <a:ext cx="1471666" cy="860954"/>
          </a:xfrm>
          <a:prstGeom prst="wedgeRectCallout">
            <a:avLst>
              <a:gd name="adj1" fmla="val -27823"/>
              <a:gd name="adj2" fmla="val -73937"/>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tx1"/>
                </a:solidFill>
              </a:rPr>
              <a:t>Enable</a:t>
            </a:r>
            <a:r>
              <a:rPr lang="nl-NL" dirty="0">
                <a:solidFill>
                  <a:schemeClr val="tx1"/>
                </a:solidFill>
              </a:rPr>
              <a:t> human </a:t>
            </a:r>
            <a:r>
              <a:rPr lang="nl-NL" dirty="0" err="1">
                <a:solidFill>
                  <a:schemeClr val="tx1"/>
                </a:solidFill>
              </a:rPr>
              <a:t>to</a:t>
            </a:r>
            <a:r>
              <a:rPr lang="nl-NL" dirty="0">
                <a:solidFill>
                  <a:schemeClr val="tx1"/>
                </a:solidFill>
              </a:rPr>
              <a:t> manage </a:t>
            </a:r>
            <a:r>
              <a:rPr lang="nl-NL" dirty="0" err="1">
                <a:solidFill>
                  <a:schemeClr val="tx1"/>
                </a:solidFill>
              </a:rPr>
              <a:t>all</a:t>
            </a:r>
            <a:r>
              <a:rPr lang="nl-NL" dirty="0">
                <a:solidFill>
                  <a:schemeClr val="tx1"/>
                </a:solidFill>
              </a:rPr>
              <a:t> her </a:t>
            </a:r>
            <a:r>
              <a:rPr lang="nl-NL" dirty="0" err="1">
                <a:solidFill>
                  <a:schemeClr val="tx1"/>
                </a:solidFill>
              </a:rPr>
              <a:t>tasks</a:t>
            </a:r>
            <a:endParaRPr lang="en-NL" dirty="0">
              <a:solidFill>
                <a:schemeClr val="tx1"/>
              </a:solidFill>
            </a:endParaRPr>
          </a:p>
        </p:txBody>
      </p:sp>
      <p:pic>
        <p:nvPicPr>
          <p:cNvPr id="1026" name="Picture 2" descr="Image result for director instructing actor">
            <a:extLst>
              <a:ext uri="{FF2B5EF4-FFF2-40B4-BE49-F238E27FC236}">
                <a16:creationId xmlns:a16="http://schemas.microsoft.com/office/drawing/2014/main" id="{2AE682B9-F708-4EAC-B331-55C48988F2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8496" y="72521"/>
            <a:ext cx="1392730" cy="14596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003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4" grpId="0" animBg="1"/>
      <p:bldP spid="13" grpId="0" animBg="1"/>
      <p:bldP spid="1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AD748-750F-4986-AC72-28CC312D0584}"/>
              </a:ext>
            </a:extLst>
          </p:cNvPr>
          <p:cNvSpPr>
            <a:spLocks noGrp="1"/>
          </p:cNvSpPr>
          <p:nvPr>
            <p:ph type="title"/>
          </p:nvPr>
        </p:nvSpPr>
        <p:spPr/>
        <p:txBody>
          <a:bodyPr/>
          <a:lstStyle/>
          <a:p>
            <a:r>
              <a:rPr lang="nl-NL" dirty="0" err="1"/>
              <a:t>Defining</a:t>
            </a:r>
            <a:r>
              <a:rPr lang="nl-NL" dirty="0"/>
              <a:t> Workflow</a:t>
            </a:r>
            <a:endParaRPr lang="en-NL" dirty="0"/>
          </a:p>
        </p:txBody>
      </p:sp>
      <p:sp>
        <p:nvSpPr>
          <p:cNvPr id="3" name="Content Placeholder 2">
            <a:extLst>
              <a:ext uri="{FF2B5EF4-FFF2-40B4-BE49-F238E27FC236}">
                <a16:creationId xmlns:a16="http://schemas.microsoft.com/office/drawing/2014/main" id="{31B58EC7-C6B7-4569-9441-93A147FC8788}"/>
              </a:ext>
            </a:extLst>
          </p:cNvPr>
          <p:cNvSpPr>
            <a:spLocks noGrp="1"/>
          </p:cNvSpPr>
          <p:nvPr>
            <p:ph idx="1"/>
          </p:nvPr>
        </p:nvSpPr>
        <p:spPr>
          <a:xfrm>
            <a:off x="720003" y="2877868"/>
            <a:ext cx="6623999" cy="2085781"/>
          </a:xfrm>
        </p:spPr>
        <p:txBody>
          <a:bodyPr/>
          <a:lstStyle/>
          <a:p>
            <a:r>
              <a:rPr lang="nl-NL" dirty="0"/>
              <a:t>Cross domain </a:t>
            </a:r>
            <a:r>
              <a:rPr lang="nl-NL" dirty="0" err="1"/>
              <a:t>cutting</a:t>
            </a:r>
            <a:r>
              <a:rPr lang="nl-NL" dirty="0"/>
              <a:t> concern</a:t>
            </a:r>
          </a:p>
          <a:p>
            <a:r>
              <a:rPr lang="nl-NL" dirty="0" err="1"/>
              <a:t>Composite</a:t>
            </a:r>
            <a:r>
              <a:rPr lang="nl-NL" dirty="0"/>
              <a:t> transaction</a:t>
            </a:r>
          </a:p>
          <a:p>
            <a:r>
              <a:rPr lang="nl-NL" dirty="0"/>
              <a:t>Multi-step chain</a:t>
            </a:r>
          </a:p>
          <a:p>
            <a:r>
              <a:rPr lang="nl-NL" dirty="0"/>
              <a:t>Long running </a:t>
            </a:r>
            <a:r>
              <a:rPr lang="nl-NL" dirty="0" err="1"/>
              <a:t>process</a:t>
            </a:r>
            <a:endParaRPr lang="nl-NL" dirty="0"/>
          </a:p>
          <a:p>
            <a:r>
              <a:rPr lang="nl-NL" dirty="0"/>
              <a:t>System </a:t>
            </a:r>
            <a:r>
              <a:rPr lang="nl-NL" dirty="0" err="1"/>
              <a:t>initiated</a:t>
            </a:r>
            <a:r>
              <a:rPr lang="nl-NL" dirty="0"/>
              <a:t> human </a:t>
            </a:r>
            <a:r>
              <a:rPr lang="nl-NL" dirty="0" err="1"/>
              <a:t>participation</a:t>
            </a:r>
            <a:endParaRPr lang="en-NL" dirty="0"/>
          </a:p>
        </p:txBody>
      </p:sp>
      <p:sp>
        <p:nvSpPr>
          <p:cNvPr id="4" name="Footer Placeholder 3">
            <a:extLst>
              <a:ext uri="{FF2B5EF4-FFF2-40B4-BE49-F238E27FC236}">
                <a16:creationId xmlns:a16="http://schemas.microsoft.com/office/drawing/2014/main" id="{AC15AE49-C169-4901-954E-0CFC0C177B1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833C952-30A3-4E55-917B-92458931ACC4}"/>
              </a:ext>
            </a:extLst>
          </p:cNvPr>
          <p:cNvSpPr>
            <a:spLocks noGrp="1"/>
          </p:cNvSpPr>
          <p:nvPr>
            <p:ph type="sldNum" sz="quarter" idx="12"/>
          </p:nvPr>
        </p:nvSpPr>
        <p:spPr/>
        <p:txBody>
          <a:bodyPr/>
          <a:lstStyle/>
          <a:p>
            <a:fld id="{14F1411D-0280-154F-AEAC-4C20B7AA46B2}" type="slidenum">
              <a:rPr lang="nl-NL" smtClean="0"/>
              <a:t>4</a:t>
            </a:fld>
            <a:endParaRPr lang="nl-NL"/>
          </a:p>
        </p:txBody>
      </p:sp>
      <p:pic>
        <p:nvPicPr>
          <p:cNvPr id="6" name="Picture 5">
            <a:extLst>
              <a:ext uri="{FF2B5EF4-FFF2-40B4-BE49-F238E27FC236}">
                <a16:creationId xmlns:a16="http://schemas.microsoft.com/office/drawing/2014/main" id="{B023E0D7-E274-4607-9962-D64A6DBEEF73}"/>
              </a:ext>
            </a:extLst>
          </p:cNvPr>
          <p:cNvPicPr>
            <a:picLocks noChangeAspect="1"/>
          </p:cNvPicPr>
          <p:nvPr/>
        </p:nvPicPr>
        <p:blipFill>
          <a:blip r:embed="rId2"/>
          <a:stretch>
            <a:fillRect/>
          </a:stretch>
        </p:blipFill>
        <p:spPr>
          <a:xfrm>
            <a:off x="384900" y="1039650"/>
            <a:ext cx="8039100" cy="17212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18336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52D3-C284-43F0-8E39-AF9A96E14C94}"/>
              </a:ext>
            </a:extLst>
          </p:cNvPr>
          <p:cNvSpPr>
            <a:spLocks noGrp="1"/>
          </p:cNvSpPr>
          <p:nvPr>
            <p:ph type="title"/>
          </p:nvPr>
        </p:nvSpPr>
        <p:spPr>
          <a:xfrm>
            <a:off x="719998" y="288000"/>
            <a:ext cx="6890623" cy="504000"/>
          </a:xfrm>
        </p:spPr>
        <p:txBody>
          <a:bodyPr/>
          <a:lstStyle/>
          <a:p>
            <a:r>
              <a:rPr lang="nl-NL" dirty="0"/>
              <a:t>Microservice is actor as far as workflow engine </a:t>
            </a:r>
            <a:r>
              <a:rPr lang="nl-NL" dirty="0" err="1"/>
              <a:t>should</a:t>
            </a:r>
            <a:r>
              <a:rPr lang="nl-NL" dirty="0"/>
              <a:t> </a:t>
            </a:r>
            <a:r>
              <a:rPr lang="nl-NL" dirty="0" err="1"/>
              <a:t>know</a:t>
            </a:r>
            <a:r>
              <a:rPr lang="nl-NL" dirty="0"/>
              <a:t> – </a:t>
            </a:r>
            <a:br>
              <a:rPr lang="nl-NL" dirty="0"/>
            </a:br>
            <a:r>
              <a:rPr lang="nl-NL" dirty="0" err="1"/>
              <a:t>it</a:t>
            </a:r>
            <a:r>
              <a:rPr lang="nl-NL" dirty="0"/>
              <a:t> </a:t>
            </a:r>
            <a:r>
              <a:rPr lang="nl-NL" dirty="0" err="1"/>
              <a:t>decides</a:t>
            </a:r>
            <a:r>
              <a:rPr lang="nl-NL" dirty="0"/>
              <a:t> </a:t>
            </a:r>
            <a:r>
              <a:rPr lang="nl-NL" dirty="0" err="1"/>
              <a:t>if</a:t>
            </a:r>
            <a:r>
              <a:rPr lang="nl-NL" dirty="0"/>
              <a:t> </a:t>
            </a:r>
            <a:r>
              <a:rPr lang="nl-NL" dirty="0" err="1"/>
              <a:t>and</a:t>
            </a:r>
            <a:r>
              <a:rPr lang="nl-NL" dirty="0"/>
              <a:t> </a:t>
            </a:r>
            <a:r>
              <a:rPr lang="nl-NL" dirty="0" err="1"/>
              <a:t>how</a:t>
            </a:r>
            <a:r>
              <a:rPr lang="nl-NL" dirty="0"/>
              <a:t> </a:t>
            </a:r>
            <a:r>
              <a:rPr lang="nl-NL" dirty="0" err="1"/>
              <a:t>to</a:t>
            </a:r>
            <a:r>
              <a:rPr lang="nl-NL" dirty="0"/>
              <a:t> </a:t>
            </a:r>
            <a:r>
              <a:rPr lang="nl-NL" dirty="0" err="1"/>
              <a:t>involve</a:t>
            </a:r>
            <a:r>
              <a:rPr lang="nl-NL" dirty="0"/>
              <a:t> a human</a:t>
            </a:r>
            <a:endParaRPr lang="en-NL" dirty="0"/>
          </a:p>
        </p:txBody>
      </p:sp>
      <p:sp>
        <p:nvSpPr>
          <p:cNvPr id="3" name="Content Placeholder 2">
            <a:extLst>
              <a:ext uri="{FF2B5EF4-FFF2-40B4-BE49-F238E27FC236}">
                <a16:creationId xmlns:a16="http://schemas.microsoft.com/office/drawing/2014/main" id="{DBD7B05D-CEE5-42C9-9387-E98701B27F69}"/>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7A73CCE-AA67-4F26-A865-DC08028D010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6B04DB06-929B-4C09-BECA-963ECB7E3AC8}"/>
              </a:ext>
            </a:extLst>
          </p:cNvPr>
          <p:cNvSpPr>
            <a:spLocks noGrp="1"/>
          </p:cNvSpPr>
          <p:nvPr>
            <p:ph type="sldNum" sz="quarter" idx="12"/>
          </p:nvPr>
        </p:nvSpPr>
        <p:spPr/>
        <p:txBody>
          <a:bodyPr/>
          <a:lstStyle/>
          <a:p>
            <a:fld id="{14F1411D-0280-154F-AEAC-4C20B7AA46B2}" type="slidenum">
              <a:rPr lang="nl-NL" smtClean="0"/>
              <a:t>40</a:t>
            </a:fld>
            <a:endParaRPr lang="nl-NL"/>
          </a:p>
        </p:txBody>
      </p:sp>
      <p:sp>
        <p:nvSpPr>
          <p:cNvPr id="6" name="Rectangle: Rounded Corners 5">
            <a:extLst>
              <a:ext uri="{FF2B5EF4-FFF2-40B4-BE49-F238E27FC236}">
                <a16:creationId xmlns:a16="http://schemas.microsoft.com/office/drawing/2014/main" id="{53D7865F-261A-4363-898C-6A45C3D73F8F}"/>
              </a:ext>
            </a:extLst>
          </p:cNvPr>
          <p:cNvSpPr/>
          <p:nvPr/>
        </p:nvSpPr>
        <p:spPr>
          <a:xfrm>
            <a:off x="3791243" y="2033451"/>
            <a:ext cx="1237957" cy="1033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800" dirty="0"/>
              <a:t>µ</a:t>
            </a:r>
          </a:p>
        </p:txBody>
      </p:sp>
      <p:sp>
        <p:nvSpPr>
          <p:cNvPr id="7" name="Rectangle: Rounded Corners 6">
            <a:extLst>
              <a:ext uri="{FF2B5EF4-FFF2-40B4-BE49-F238E27FC236}">
                <a16:creationId xmlns:a16="http://schemas.microsoft.com/office/drawing/2014/main" id="{78704129-7A17-4114-945F-EDADF20C547C}"/>
              </a:ext>
            </a:extLst>
          </p:cNvPr>
          <p:cNvSpPr/>
          <p:nvPr/>
        </p:nvSpPr>
        <p:spPr>
          <a:xfrm>
            <a:off x="429545" y="1441937"/>
            <a:ext cx="2412609" cy="23493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Workflow</a:t>
            </a:r>
          </a:p>
          <a:p>
            <a:pPr algn="ctr"/>
            <a:endParaRPr lang="nl-NL" dirty="0"/>
          </a:p>
          <a:p>
            <a:pPr algn="ctr"/>
            <a:endParaRPr lang="nl-NL" dirty="0"/>
          </a:p>
          <a:p>
            <a:pPr algn="ctr"/>
            <a:endParaRPr lang="en-NL" dirty="0"/>
          </a:p>
        </p:txBody>
      </p:sp>
      <p:sp>
        <p:nvSpPr>
          <p:cNvPr id="8" name="Cube 7">
            <a:extLst>
              <a:ext uri="{FF2B5EF4-FFF2-40B4-BE49-F238E27FC236}">
                <a16:creationId xmlns:a16="http://schemas.microsoft.com/office/drawing/2014/main" id="{04EB0A22-9F63-4A80-81F8-345D17423DFD}"/>
              </a:ext>
            </a:extLst>
          </p:cNvPr>
          <p:cNvSpPr/>
          <p:nvPr/>
        </p:nvSpPr>
        <p:spPr>
          <a:xfrm>
            <a:off x="1065352" y="2794162"/>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9" name="Freeform: Shape 8">
            <a:extLst>
              <a:ext uri="{FF2B5EF4-FFF2-40B4-BE49-F238E27FC236}">
                <a16:creationId xmlns:a16="http://schemas.microsoft.com/office/drawing/2014/main" id="{55AF777E-D08E-4E88-9386-D0761D9C3D54}"/>
              </a:ext>
            </a:extLst>
          </p:cNvPr>
          <p:cNvSpPr/>
          <p:nvPr/>
        </p:nvSpPr>
        <p:spPr>
          <a:xfrm>
            <a:off x="2391508" y="2392546"/>
            <a:ext cx="1399735" cy="575737"/>
          </a:xfrm>
          <a:custGeom>
            <a:avLst/>
            <a:gdLst>
              <a:gd name="connsiteX0" fmla="*/ 0 w 1399735"/>
              <a:gd name="connsiteY0" fmla="*/ 575737 h 575737"/>
              <a:gd name="connsiteX1" fmla="*/ 555674 w 1399735"/>
              <a:gd name="connsiteY1" fmla="*/ 41165 h 575737"/>
              <a:gd name="connsiteX2" fmla="*/ 1399735 w 1399735"/>
              <a:gd name="connsiteY2" fmla="*/ 76334 h 575737"/>
            </a:gdLst>
            <a:ahLst/>
            <a:cxnLst>
              <a:cxn ang="0">
                <a:pos x="connsiteX0" y="connsiteY0"/>
              </a:cxn>
              <a:cxn ang="0">
                <a:pos x="connsiteX1" y="connsiteY1"/>
              </a:cxn>
              <a:cxn ang="0">
                <a:pos x="connsiteX2" y="connsiteY2"/>
              </a:cxn>
            </a:cxnLst>
            <a:rect l="l" t="t" r="r" b="b"/>
            <a:pathLst>
              <a:path w="1399735" h="575737">
                <a:moveTo>
                  <a:pt x="0" y="575737"/>
                </a:moveTo>
                <a:cubicBezTo>
                  <a:pt x="161192" y="350068"/>
                  <a:pt x="322385" y="124399"/>
                  <a:pt x="555674" y="41165"/>
                </a:cubicBezTo>
                <a:cubicBezTo>
                  <a:pt x="788963" y="-42069"/>
                  <a:pt x="1094349" y="17132"/>
                  <a:pt x="1399735" y="7633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Cube 9">
            <a:extLst>
              <a:ext uri="{FF2B5EF4-FFF2-40B4-BE49-F238E27FC236}">
                <a16:creationId xmlns:a16="http://schemas.microsoft.com/office/drawing/2014/main" id="{725079BE-A1E0-4FF4-BA98-16A61D44284C}"/>
              </a:ext>
            </a:extLst>
          </p:cNvPr>
          <p:cNvSpPr/>
          <p:nvPr/>
        </p:nvSpPr>
        <p:spPr>
          <a:xfrm>
            <a:off x="6563245" y="1016389"/>
            <a:ext cx="1561514" cy="851095"/>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Notification Service</a:t>
            </a:r>
            <a:endParaRPr lang="en-NL" dirty="0"/>
          </a:p>
        </p:txBody>
      </p:sp>
      <p:sp>
        <p:nvSpPr>
          <p:cNvPr id="11" name="Cube 10">
            <a:extLst>
              <a:ext uri="{FF2B5EF4-FFF2-40B4-BE49-F238E27FC236}">
                <a16:creationId xmlns:a16="http://schemas.microsoft.com/office/drawing/2014/main" id="{0B200D65-CB65-4A53-941C-AA3684B8D641}"/>
              </a:ext>
            </a:extLst>
          </p:cNvPr>
          <p:cNvSpPr/>
          <p:nvPr/>
        </p:nvSpPr>
        <p:spPr>
          <a:xfrm>
            <a:off x="5799464" y="3879143"/>
            <a:ext cx="2257198" cy="851095"/>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Multi Channel </a:t>
            </a:r>
            <a:r>
              <a:rPr lang="nl-NL" dirty="0" err="1"/>
              <a:t>Facilities</a:t>
            </a:r>
            <a:r>
              <a:rPr lang="nl-NL" dirty="0"/>
              <a:t> (</a:t>
            </a:r>
            <a:r>
              <a:rPr lang="nl-NL" dirty="0" err="1"/>
              <a:t>chatbot</a:t>
            </a:r>
            <a:r>
              <a:rPr lang="nl-NL" dirty="0"/>
              <a:t>, portal, mobile)</a:t>
            </a:r>
            <a:endParaRPr lang="en-NL" dirty="0"/>
          </a:p>
        </p:txBody>
      </p:sp>
      <p:sp>
        <p:nvSpPr>
          <p:cNvPr id="12" name="Cube 11">
            <a:extLst>
              <a:ext uri="{FF2B5EF4-FFF2-40B4-BE49-F238E27FC236}">
                <a16:creationId xmlns:a16="http://schemas.microsoft.com/office/drawing/2014/main" id="{52B68454-CEE5-450C-BD66-9D3DC81BF23E}"/>
              </a:ext>
            </a:extLst>
          </p:cNvPr>
          <p:cNvSpPr/>
          <p:nvPr/>
        </p:nvSpPr>
        <p:spPr>
          <a:xfrm>
            <a:off x="7097817" y="2368614"/>
            <a:ext cx="1917690" cy="851095"/>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Generic</a:t>
            </a:r>
            <a:r>
              <a:rPr lang="nl-NL" dirty="0"/>
              <a:t> </a:t>
            </a:r>
            <a:r>
              <a:rPr lang="nl-NL" dirty="0" err="1"/>
              <a:t>Task</a:t>
            </a:r>
            <a:r>
              <a:rPr lang="nl-NL" dirty="0"/>
              <a:t> Management </a:t>
            </a:r>
            <a:r>
              <a:rPr lang="nl-NL" dirty="0" err="1"/>
              <a:t>application</a:t>
            </a:r>
            <a:endParaRPr lang="en-NL" dirty="0"/>
          </a:p>
        </p:txBody>
      </p:sp>
      <p:sp>
        <p:nvSpPr>
          <p:cNvPr id="13" name="Freeform: Shape 12">
            <a:extLst>
              <a:ext uri="{FF2B5EF4-FFF2-40B4-BE49-F238E27FC236}">
                <a16:creationId xmlns:a16="http://schemas.microsoft.com/office/drawing/2014/main" id="{4553632E-18EA-4810-9229-AA85502E526C}"/>
              </a:ext>
            </a:extLst>
          </p:cNvPr>
          <p:cNvSpPr/>
          <p:nvPr/>
        </p:nvSpPr>
        <p:spPr>
          <a:xfrm>
            <a:off x="4761914" y="1386994"/>
            <a:ext cx="1779563" cy="807566"/>
          </a:xfrm>
          <a:custGeom>
            <a:avLst/>
            <a:gdLst>
              <a:gd name="connsiteX0" fmla="*/ 0 w 1779563"/>
              <a:gd name="connsiteY0" fmla="*/ 807566 h 807566"/>
              <a:gd name="connsiteX1" fmla="*/ 675249 w 1779563"/>
              <a:gd name="connsiteY1" fmla="*/ 118249 h 807566"/>
              <a:gd name="connsiteX2" fmla="*/ 1779563 w 1779563"/>
              <a:gd name="connsiteY2" fmla="*/ 5708 h 807566"/>
            </a:gdLst>
            <a:ahLst/>
            <a:cxnLst>
              <a:cxn ang="0">
                <a:pos x="connsiteX0" y="connsiteY0"/>
              </a:cxn>
              <a:cxn ang="0">
                <a:pos x="connsiteX1" y="connsiteY1"/>
              </a:cxn>
              <a:cxn ang="0">
                <a:pos x="connsiteX2" y="connsiteY2"/>
              </a:cxn>
            </a:cxnLst>
            <a:rect l="l" t="t" r="r" b="b"/>
            <a:pathLst>
              <a:path w="1779563" h="807566">
                <a:moveTo>
                  <a:pt x="0" y="807566"/>
                </a:moveTo>
                <a:cubicBezTo>
                  <a:pt x="189327" y="529729"/>
                  <a:pt x="378655" y="251892"/>
                  <a:pt x="675249" y="118249"/>
                </a:cubicBezTo>
                <a:cubicBezTo>
                  <a:pt x="971843" y="-15394"/>
                  <a:pt x="1375703" y="-4843"/>
                  <a:pt x="1779563" y="570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Cylinder 13">
            <a:extLst>
              <a:ext uri="{FF2B5EF4-FFF2-40B4-BE49-F238E27FC236}">
                <a16:creationId xmlns:a16="http://schemas.microsoft.com/office/drawing/2014/main" id="{143301BA-6C33-4F25-95E1-0D2C3780DFFC}"/>
              </a:ext>
            </a:extLst>
          </p:cNvPr>
          <p:cNvSpPr/>
          <p:nvPr/>
        </p:nvSpPr>
        <p:spPr>
          <a:xfrm>
            <a:off x="8519378" y="2877858"/>
            <a:ext cx="240569" cy="28999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dirty="0"/>
          </a:p>
        </p:txBody>
      </p:sp>
      <p:sp>
        <p:nvSpPr>
          <p:cNvPr id="15" name="Rectangle: Rounded Corners 14">
            <a:extLst>
              <a:ext uri="{FF2B5EF4-FFF2-40B4-BE49-F238E27FC236}">
                <a16:creationId xmlns:a16="http://schemas.microsoft.com/office/drawing/2014/main" id="{A7AF8DC0-660B-4536-B3DC-B2E91C103D26}"/>
              </a:ext>
            </a:extLst>
          </p:cNvPr>
          <p:cNvSpPr/>
          <p:nvPr/>
        </p:nvSpPr>
        <p:spPr>
          <a:xfrm>
            <a:off x="4684542" y="2729244"/>
            <a:ext cx="858130" cy="625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Task</a:t>
            </a:r>
            <a:r>
              <a:rPr lang="nl-NL" dirty="0"/>
              <a:t> </a:t>
            </a:r>
            <a:r>
              <a:rPr lang="nl-NL" dirty="0" err="1"/>
              <a:t>specific</a:t>
            </a:r>
            <a:r>
              <a:rPr lang="nl-NL" dirty="0"/>
              <a:t> UI</a:t>
            </a:r>
            <a:endParaRPr lang="en-NL" dirty="0"/>
          </a:p>
        </p:txBody>
      </p:sp>
      <p:sp>
        <p:nvSpPr>
          <p:cNvPr id="16" name="Freeform: Shape 15">
            <a:extLst>
              <a:ext uri="{FF2B5EF4-FFF2-40B4-BE49-F238E27FC236}">
                <a16:creationId xmlns:a16="http://schemas.microsoft.com/office/drawing/2014/main" id="{7C76988D-5F13-4B6F-AC83-BBA8A912DB4A}"/>
              </a:ext>
            </a:extLst>
          </p:cNvPr>
          <p:cNvSpPr/>
          <p:nvPr/>
        </p:nvSpPr>
        <p:spPr>
          <a:xfrm>
            <a:off x="5050302" y="2156823"/>
            <a:ext cx="2089052" cy="333159"/>
          </a:xfrm>
          <a:custGeom>
            <a:avLst/>
            <a:gdLst>
              <a:gd name="connsiteX0" fmla="*/ 0 w 2089052"/>
              <a:gd name="connsiteY0" fmla="*/ 206549 h 333159"/>
              <a:gd name="connsiteX1" fmla="*/ 1223889 w 2089052"/>
              <a:gd name="connsiteY1" fmla="*/ 2568 h 333159"/>
              <a:gd name="connsiteX2" fmla="*/ 2089052 w 2089052"/>
              <a:gd name="connsiteY2" fmla="*/ 333159 h 333159"/>
            </a:gdLst>
            <a:ahLst/>
            <a:cxnLst>
              <a:cxn ang="0">
                <a:pos x="connsiteX0" y="connsiteY0"/>
              </a:cxn>
              <a:cxn ang="0">
                <a:pos x="connsiteX1" y="connsiteY1"/>
              </a:cxn>
              <a:cxn ang="0">
                <a:pos x="connsiteX2" y="connsiteY2"/>
              </a:cxn>
            </a:cxnLst>
            <a:rect l="l" t="t" r="r" b="b"/>
            <a:pathLst>
              <a:path w="2089052" h="333159">
                <a:moveTo>
                  <a:pt x="0" y="206549"/>
                </a:moveTo>
                <a:cubicBezTo>
                  <a:pt x="437857" y="94007"/>
                  <a:pt x="875714" y="-18534"/>
                  <a:pt x="1223889" y="2568"/>
                </a:cubicBezTo>
                <a:cubicBezTo>
                  <a:pt x="1572064" y="23670"/>
                  <a:pt x="1830558" y="178414"/>
                  <a:pt x="2089052" y="33315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Cylinder 17">
            <a:extLst>
              <a:ext uri="{FF2B5EF4-FFF2-40B4-BE49-F238E27FC236}">
                <a16:creationId xmlns:a16="http://schemas.microsoft.com/office/drawing/2014/main" id="{B4F941BF-D6F0-4216-95EC-1DCDF8840FEF}"/>
              </a:ext>
            </a:extLst>
          </p:cNvPr>
          <p:cNvSpPr/>
          <p:nvPr/>
        </p:nvSpPr>
        <p:spPr>
          <a:xfrm>
            <a:off x="3834018" y="836217"/>
            <a:ext cx="1259059" cy="8493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a:t>Directory</a:t>
            </a:r>
            <a:endParaRPr lang="en-NL" dirty="0"/>
          </a:p>
        </p:txBody>
      </p:sp>
      <p:sp>
        <p:nvSpPr>
          <p:cNvPr id="19" name="Freeform: Shape 18">
            <a:extLst>
              <a:ext uri="{FF2B5EF4-FFF2-40B4-BE49-F238E27FC236}">
                <a16:creationId xmlns:a16="http://schemas.microsoft.com/office/drawing/2014/main" id="{5E9DEAB9-7AD1-4EA4-B2DB-C719C7D7F7CC}"/>
              </a:ext>
            </a:extLst>
          </p:cNvPr>
          <p:cNvSpPr/>
          <p:nvPr/>
        </p:nvSpPr>
        <p:spPr>
          <a:xfrm>
            <a:off x="4182699" y="1603717"/>
            <a:ext cx="171252" cy="436098"/>
          </a:xfrm>
          <a:custGeom>
            <a:avLst/>
            <a:gdLst>
              <a:gd name="connsiteX0" fmla="*/ 171252 w 171252"/>
              <a:gd name="connsiteY0" fmla="*/ 436098 h 436098"/>
              <a:gd name="connsiteX1" fmla="*/ 2439 w 171252"/>
              <a:gd name="connsiteY1" fmla="*/ 161778 h 436098"/>
              <a:gd name="connsiteX2" fmla="*/ 86846 w 171252"/>
              <a:gd name="connsiteY2" fmla="*/ 0 h 436098"/>
            </a:gdLst>
            <a:ahLst/>
            <a:cxnLst>
              <a:cxn ang="0">
                <a:pos x="connsiteX0" y="connsiteY0"/>
              </a:cxn>
              <a:cxn ang="0">
                <a:pos x="connsiteX1" y="connsiteY1"/>
              </a:cxn>
              <a:cxn ang="0">
                <a:pos x="connsiteX2" y="connsiteY2"/>
              </a:cxn>
            </a:cxnLst>
            <a:rect l="l" t="t" r="r" b="b"/>
            <a:pathLst>
              <a:path w="171252" h="436098">
                <a:moveTo>
                  <a:pt x="171252" y="436098"/>
                </a:moveTo>
                <a:cubicBezTo>
                  <a:pt x="93879" y="335279"/>
                  <a:pt x="16507" y="234461"/>
                  <a:pt x="2439" y="161778"/>
                </a:cubicBezTo>
                <a:cubicBezTo>
                  <a:pt x="-11629" y="89095"/>
                  <a:pt x="37608" y="44547"/>
                  <a:pt x="8684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0" name="Freeform: Shape 19">
            <a:extLst>
              <a:ext uri="{FF2B5EF4-FFF2-40B4-BE49-F238E27FC236}">
                <a16:creationId xmlns:a16="http://schemas.microsoft.com/office/drawing/2014/main" id="{4E0C252F-FBA9-4A86-A4C9-83656A408B3C}"/>
              </a:ext>
            </a:extLst>
          </p:cNvPr>
          <p:cNvSpPr/>
          <p:nvPr/>
        </p:nvSpPr>
        <p:spPr>
          <a:xfrm>
            <a:off x="5535637" y="3137095"/>
            <a:ext cx="1230923" cy="759656"/>
          </a:xfrm>
          <a:custGeom>
            <a:avLst/>
            <a:gdLst>
              <a:gd name="connsiteX0" fmla="*/ 0 w 1230923"/>
              <a:gd name="connsiteY0" fmla="*/ 0 h 759656"/>
              <a:gd name="connsiteX1" fmla="*/ 998806 w 1230923"/>
              <a:gd name="connsiteY1" fmla="*/ 386862 h 759656"/>
              <a:gd name="connsiteX2" fmla="*/ 1230923 w 1230923"/>
              <a:gd name="connsiteY2" fmla="*/ 759656 h 759656"/>
            </a:gdLst>
            <a:ahLst/>
            <a:cxnLst>
              <a:cxn ang="0">
                <a:pos x="connsiteX0" y="connsiteY0"/>
              </a:cxn>
              <a:cxn ang="0">
                <a:pos x="connsiteX1" y="connsiteY1"/>
              </a:cxn>
              <a:cxn ang="0">
                <a:pos x="connsiteX2" y="connsiteY2"/>
              </a:cxn>
            </a:cxnLst>
            <a:rect l="l" t="t" r="r" b="b"/>
            <a:pathLst>
              <a:path w="1230923" h="759656">
                <a:moveTo>
                  <a:pt x="0" y="0"/>
                </a:moveTo>
                <a:cubicBezTo>
                  <a:pt x="396826" y="130126"/>
                  <a:pt x="793652" y="260253"/>
                  <a:pt x="998806" y="386862"/>
                </a:cubicBezTo>
                <a:cubicBezTo>
                  <a:pt x="1203960" y="513471"/>
                  <a:pt x="1217441" y="636563"/>
                  <a:pt x="1230923" y="759656"/>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1" name="Cylinder 20">
            <a:extLst>
              <a:ext uri="{FF2B5EF4-FFF2-40B4-BE49-F238E27FC236}">
                <a16:creationId xmlns:a16="http://schemas.microsoft.com/office/drawing/2014/main" id="{5D0EE1D8-B95E-49C3-8E67-AE566CFEFF14}"/>
              </a:ext>
            </a:extLst>
          </p:cNvPr>
          <p:cNvSpPr/>
          <p:nvPr/>
        </p:nvSpPr>
        <p:spPr>
          <a:xfrm>
            <a:off x="3967089" y="2679895"/>
            <a:ext cx="215610" cy="2883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6071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P spid="12" grpId="0" animBg="1"/>
      <p:bldP spid="13" grpId="0" animBg="1"/>
      <p:bldP spid="14" grpId="0" animBg="1"/>
      <p:bldP spid="15" grpId="0" animBg="1"/>
      <p:bldP spid="16" grpId="0" animBg="1"/>
      <p:bldP spid="18" grpId="0" animBg="1"/>
      <p:bldP spid="19" grpId="0" animBg="1"/>
      <p:bldP spid="20"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052D3-C284-43F0-8E39-AF9A96E14C94}"/>
              </a:ext>
            </a:extLst>
          </p:cNvPr>
          <p:cNvSpPr>
            <a:spLocks noGrp="1"/>
          </p:cNvSpPr>
          <p:nvPr>
            <p:ph type="title"/>
          </p:nvPr>
        </p:nvSpPr>
        <p:spPr>
          <a:xfrm>
            <a:off x="719998" y="288000"/>
            <a:ext cx="6890623" cy="504000"/>
          </a:xfrm>
        </p:spPr>
        <p:txBody>
          <a:bodyPr/>
          <a:lstStyle/>
          <a:p>
            <a:r>
              <a:rPr lang="nl-NL" dirty="0"/>
              <a:t>Microservice is actor – proxy for </a:t>
            </a:r>
            <a:r>
              <a:rPr lang="nl-NL" dirty="0" err="1"/>
              <a:t>the</a:t>
            </a:r>
            <a:r>
              <a:rPr lang="nl-NL" dirty="0"/>
              <a:t> human </a:t>
            </a:r>
            <a:r>
              <a:rPr lang="nl-NL" dirty="0" err="1"/>
              <a:t>contributor</a:t>
            </a:r>
            <a:r>
              <a:rPr lang="nl-NL" dirty="0"/>
              <a:t>(s)</a:t>
            </a:r>
            <a:endParaRPr lang="en-NL" dirty="0"/>
          </a:p>
        </p:txBody>
      </p:sp>
      <p:sp>
        <p:nvSpPr>
          <p:cNvPr id="4" name="Footer Placeholder 3">
            <a:extLst>
              <a:ext uri="{FF2B5EF4-FFF2-40B4-BE49-F238E27FC236}">
                <a16:creationId xmlns:a16="http://schemas.microsoft.com/office/drawing/2014/main" id="{C7A73CCE-AA67-4F26-A865-DC08028D010E}"/>
              </a:ext>
            </a:extLst>
          </p:cNvPr>
          <p:cNvSpPr>
            <a:spLocks noGrp="1"/>
          </p:cNvSpPr>
          <p:nvPr>
            <p:ph type="ftr" sz="quarter" idx="11"/>
          </p:nvPr>
        </p:nvSpPr>
        <p:spPr>
          <a:xfrm>
            <a:off x="2780474" y="5025646"/>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6B04DB06-929B-4C09-BECA-963ECB7E3AC8}"/>
              </a:ext>
            </a:extLst>
          </p:cNvPr>
          <p:cNvSpPr>
            <a:spLocks noGrp="1"/>
          </p:cNvSpPr>
          <p:nvPr>
            <p:ph type="sldNum" sz="quarter" idx="12"/>
          </p:nvPr>
        </p:nvSpPr>
        <p:spPr>
          <a:xfrm>
            <a:off x="6092474" y="5025646"/>
            <a:ext cx="144000" cy="108000"/>
          </a:xfrm>
        </p:spPr>
        <p:txBody>
          <a:bodyPr/>
          <a:lstStyle/>
          <a:p>
            <a:fld id="{14F1411D-0280-154F-AEAC-4C20B7AA46B2}" type="slidenum">
              <a:rPr lang="nl-NL" smtClean="0"/>
              <a:t>41</a:t>
            </a:fld>
            <a:endParaRPr lang="nl-NL"/>
          </a:p>
        </p:txBody>
      </p:sp>
      <p:sp>
        <p:nvSpPr>
          <p:cNvPr id="6" name="Rectangle: Rounded Corners 5">
            <a:extLst>
              <a:ext uri="{FF2B5EF4-FFF2-40B4-BE49-F238E27FC236}">
                <a16:creationId xmlns:a16="http://schemas.microsoft.com/office/drawing/2014/main" id="{53D7865F-261A-4363-898C-6A45C3D73F8F}"/>
              </a:ext>
            </a:extLst>
          </p:cNvPr>
          <p:cNvSpPr/>
          <p:nvPr/>
        </p:nvSpPr>
        <p:spPr>
          <a:xfrm>
            <a:off x="1603717" y="2055097"/>
            <a:ext cx="1237957" cy="1033305"/>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sz="2800" dirty="0"/>
              <a:t>µ</a:t>
            </a:r>
          </a:p>
        </p:txBody>
      </p:sp>
      <p:sp>
        <p:nvSpPr>
          <p:cNvPr id="10" name="Cube 9">
            <a:extLst>
              <a:ext uri="{FF2B5EF4-FFF2-40B4-BE49-F238E27FC236}">
                <a16:creationId xmlns:a16="http://schemas.microsoft.com/office/drawing/2014/main" id="{725079BE-A1E0-4FF4-BA98-16A61D44284C}"/>
              </a:ext>
            </a:extLst>
          </p:cNvPr>
          <p:cNvSpPr/>
          <p:nvPr/>
        </p:nvSpPr>
        <p:spPr>
          <a:xfrm>
            <a:off x="4375719" y="1038035"/>
            <a:ext cx="1561514" cy="851095"/>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Notification Service</a:t>
            </a:r>
            <a:endParaRPr lang="en-NL" dirty="0"/>
          </a:p>
        </p:txBody>
      </p:sp>
      <p:sp>
        <p:nvSpPr>
          <p:cNvPr id="11" name="Cube 10">
            <a:extLst>
              <a:ext uri="{FF2B5EF4-FFF2-40B4-BE49-F238E27FC236}">
                <a16:creationId xmlns:a16="http://schemas.microsoft.com/office/drawing/2014/main" id="{0B200D65-CB65-4A53-941C-AA3684B8D641}"/>
              </a:ext>
            </a:extLst>
          </p:cNvPr>
          <p:cNvSpPr/>
          <p:nvPr/>
        </p:nvSpPr>
        <p:spPr>
          <a:xfrm>
            <a:off x="3611938" y="3900789"/>
            <a:ext cx="2257198" cy="851095"/>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Multi Channel </a:t>
            </a:r>
            <a:r>
              <a:rPr lang="nl-NL" dirty="0" err="1"/>
              <a:t>Facilities</a:t>
            </a:r>
            <a:r>
              <a:rPr lang="nl-NL" dirty="0"/>
              <a:t> (</a:t>
            </a:r>
            <a:r>
              <a:rPr lang="nl-NL" dirty="0" err="1"/>
              <a:t>chatbot</a:t>
            </a:r>
            <a:r>
              <a:rPr lang="nl-NL" dirty="0"/>
              <a:t>, portal, mobile)</a:t>
            </a:r>
            <a:endParaRPr lang="en-NL" dirty="0"/>
          </a:p>
        </p:txBody>
      </p:sp>
      <p:sp>
        <p:nvSpPr>
          <p:cNvPr id="12" name="Cube 11">
            <a:extLst>
              <a:ext uri="{FF2B5EF4-FFF2-40B4-BE49-F238E27FC236}">
                <a16:creationId xmlns:a16="http://schemas.microsoft.com/office/drawing/2014/main" id="{52B68454-CEE5-450C-BD66-9D3DC81BF23E}"/>
              </a:ext>
            </a:extLst>
          </p:cNvPr>
          <p:cNvSpPr/>
          <p:nvPr/>
        </p:nvSpPr>
        <p:spPr>
          <a:xfrm>
            <a:off x="4910291" y="2390260"/>
            <a:ext cx="1917690" cy="851095"/>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Generic</a:t>
            </a:r>
            <a:r>
              <a:rPr lang="nl-NL" dirty="0"/>
              <a:t> </a:t>
            </a:r>
            <a:r>
              <a:rPr lang="nl-NL" dirty="0" err="1"/>
              <a:t>Task</a:t>
            </a:r>
            <a:r>
              <a:rPr lang="nl-NL" dirty="0"/>
              <a:t> Management </a:t>
            </a:r>
            <a:r>
              <a:rPr lang="nl-NL" dirty="0" err="1"/>
              <a:t>application</a:t>
            </a:r>
            <a:endParaRPr lang="en-NL" dirty="0"/>
          </a:p>
        </p:txBody>
      </p:sp>
      <p:sp>
        <p:nvSpPr>
          <p:cNvPr id="13" name="Freeform: Shape 12">
            <a:extLst>
              <a:ext uri="{FF2B5EF4-FFF2-40B4-BE49-F238E27FC236}">
                <a16:creationId xmlns:a16="http://schemas.microsoft.com/office/drawing/2014/main" id="{4553632E-18EA-4810-9229-AA85502E526C}"/>
              </a:ext>
            </a:extLst>
          </p:cNvPr>
          <p:cNvSpPr/>
          <p:nvPr/>
        </p:nvSpPr>
        <p:spPr>
          <a:xfrm>
            <a:off x="2574388" y="1408640"/>
            <a:ext cx="1779563" cy="807566"/>
          </a:xfrm>
          <a:custGeom>
            <a:avLst/>
            <a:gdLst>
              <a:gd name="connsiteX0" fmla="*/ 0 w 1779563"/>
              <a:gd name="connsiteY0" fmla="*/ 807566 h 807566"/>
              <a:gd name="connsiteX1" fmla="*/ 675249 w 1779563"/>
              <a:gd name="connsiteY1" fmla="*/ 118249 h 807566"/>
              <a:gd name="connsiteX2" fmla="*/ 1779563 w 1779563"/>
              <a:gd name="connsiteY2" fmla="*/ 5708 h 807566"/>
            </a:gdLst>
            <a:ahLst/>
            <a:cxnLst>
              <a:cxn ang="0">
                <a:pos x="connsiteX0" y="connsiteY0"/>
              </a:cxn>
              <a:cxn ang="0">
                <a:pos x="connsiteX1" y="connsiteY1"/>
              </a:cxn>
              <a:cxn ang="0">
                <a:pos x="connsiteX2" y="connsiteY2"/>
              </a:cxn>
            </a:cxnLst>
            <a:rect l="l" t="t" r="r" b="b"/>
            <a:pathLst>
              <a:path w="1779563" h="807566">
                <a:moveTo>
                  <a:pt x="0" y="807566"/>
                </a:moveTo>
                <a:cubicBezTo>
                  <a:pt x="189327" y="529729"/>
                  <a:pt x="378655" y="251892"/>
                  <a:pt x="675249" y="118249"/>
                </a:cubicBezTo>
                <a:cubicBezTo>
                  <a:pt x="971843" y="-15394"/>
                  <a:pt x="1375703" y="-4843"/>
                  <a:pt x="1779563" y="570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Cylinder 13">
            <a:extLst>
              <a:ext uri="{FF2B5EF4-FFF2-40B4-BE49-F238E27FC236}">
                <a16:creationId xmlns:a16="http://schemas.microsoft.com/office/drawing/2014/main" id="{143301BA-6C33-4F25-95E1-0D2C3780DFFC}"/>
              </a:ext>
            </a:extLst>
          </p:cNvPr>
          <p:cNvSpPr/>
          <p:nvPr/>
        </p:nvSpPr>
        <p:spPr>
          <a:xfrm>
            <a:off x="6331852" y="2899504"/>
            <a:ext cx="240569" cy="289994"/>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A7AF8DC0-660B-4536-B3DC-B2E91C103D26}"/>
              </a:ext>
            </a:extLst>
          </p:cNvPr>
          <p:cNvSpPr/>
          <p:nvPr/>
        </p:nvSpPr>
        <p:spPr>
          <a:xfrm>
            <a:off x="2497016" y="2750890"/>
            <a:ext cx="858130" cy="625512"/>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Task</a:t>
            </a:r>
            <a:r>
              <a:rPr lang="nl-NL" dirty="0"/>
              <a:t> </a:t>
            </a:r>
            <a:r>
              <a:rPr lang="nl-NL" dirty="0" err="1"/>
              <a:t>specific</a:t>
            </a:r>
            <a:r>
              <a:rPr lang="nl-NL" dirty="0"/>
              <a:t> UI</a:t>
            </a:r>
            <a:endParaRPr lang="en-NL" dirty="0"/>
          </a:p>
        </p:txBody>
      </p:sp>
      <p:sp>
        <p:nvSpPr>
          <p:cNvPr id="16" name="Freeform: Shape 15">
            <a:extLst>
              <a:ext uri="{FF2B5EF4-FFF2-40B4-BE49-F238E27FC236}">
                <a16:creationId xmlns:a16="http://schemas.microsoft.com/office/drawing/2014/main" id="{7C76988D-5F13-4B6F-AC83-BBA8A912DB4A}"/>
              </a:ext>
            </a:extLst>
          </p:cNvPr>
          <p:cNvSpPr/>
          <p:nvPr/>
        </p:nvSpPr>
        <p:spPr>
          <a:xfrm>
            <a:off x="2862776" y="2178469"/>
            <a:ext cx="2089052" cy="333159"/>
          </a:xfrm>
          <a:custGeom>
            <a:avLst/>
            <a:gdLst>
              <a:gd name="connsiteX0" fmla="*/ 0 w 2089052"/>
              <a:gd name="connsiteY0" fmla="*/ 206549 h 333159"/>
              <a:gd name="connsiteX1" fmla="*/ 1223889 w 2089052"/>
              <a:gd name="connsiteY1" fmla="*/ 2568 h 333159"/>
              <a:gd name="connsiteX2" fmla="*/ 2089052 w 2089052"/>
              <a:gd name="connsiteY2" fmla="*/ 333159 h 333159"/>
            </a:gdLst>
            <a:ahLst/>
            <a:cxnLst>
              <a:cxn ang="0">
                <a:pos x="connsiteX0" y="connsiteY0"/>
              </a:cxn>
              <a:cxn ang="0">
                <a:pos x="connsiteX1" y="connsiteY1"/>
              </a:cxn>
              <a:cxn ang="0">
                <a:pos x="connsiteX2" y="connsiteY2"/>
              </a:cxn>
            </a:cxnLst>
            <a:rect l="l" t="t" r="r" b="b"/>
            <a:pathLst>
              <a:path w="2089052" h="333159">
                <a:moveTo>
                  <a:pt x="0" y="206549"/>
                </a:moveTo>
                <a:cubicBezTo>
                  <a:pt x="437857" y="94007"/>
                  <a:pt x="875714" y="-18534"/>
                  <a:pt x="1223889" y="2568"/>
                </a:cubicBezTo>
                <a:cubicBezTo>
                  <a:pt x="1572064" y="23670"/>
                  <a:pt x="1830558" y="178414"/>
                  <a:pt x="2089052" y="33315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Cylinder 17">
            <a:extLst>
              <a:ext uri="{FF2B5EF4-FFF2-40B4-BE49-F238E27FC236}">
                <a16:creationId xmlns:a16="http://schemas.microsoft.com/office/drawing/2014/main" id="{B4F941BF-D6F0-4216-95EC-1DCDF8840FEF}"/>
              </a:ext>
            </a:extLst>
          </p:cNvPr>
          <p:cNvSpPr/>
          <p:nvPr/>
        </p:nvSpPr>
        <p:spPr>
          <a:xfrm>
            <a:off x="1646492" y="857863"/>
            <a:ext cx="1259059" cy="84933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dirty="0"/>
              <a:t>Directory</a:t>
            </a:r>
            <a:endParaRPr lang="en-NL" dirty="0"/>
          </a:p>
        </p:txBody>
      </p:sp>
      <p:sp>
        <p:nvSpPr>
          <p:cNvPr id="19" name="Freeform: Shape 18">
            <a:extLst>
              <a:ext uri="{FF2B5EF4-FFF2-40B4-BE49-F238E27FC236}">
                <a16:creationId xmlns:a16="http://schemas.microsoft.com/office/drawing/2014/main" id="{5E9DEAB9-7AD1-4EA4-B2DB-C719C7D7F7CC}"/>
              </a:ext>
            </a:extLst>
          </p:cNvPr>
          <p:cNvSpPr/>
          <p:nvPr/>
        </p:nvSpPr>
        <p:spPr>
          <a:xfrm>
            <a:off x="1995173" y="1625363"/>
            <a:ext cx="171252" cy="436098"/>
          </a:xfrm>
          <a:custGeom>
            <a:avLst/>
            <a:gdLst>
              <a:gd name="connsiteX0" fmla="*/ 171252 w 171252"/>
              <a:gd name="connsiteY0" fmla="*/ 436098 h 436098"/>
              <a:gd name="connsiteX1" fmla="*/ 2439 w 171252"/>
              <a:gd name="connsiteY1" fmla="*/ 161778 h 436098"/>
              <a:gd name="connsiteX2" fmla="*/ 86846 w 171252"/>
              <a:gd name="connsiteY2" fmla="*/ 0 h 436098"/>
            </a:gdLst>
            <a:ahLst/>
            <a:cxnLst>
              <a:cxn ang="0">
                <a:pos x="connsiteX0" y="connsiteY0"/>
              </a:cxn>
              <a:cxn ang="0">
                <a:pos x="connsiteX1" y="connsiteY1"/>
              </a:cxn>
              <a:cxn ang="0">
                <a:pos x="connsiteX2" y="connsiteY2"/>
              </a:cxn>
            </a:cxnLst>
            <a:rect l="l" t="t" r="r" b="b"/>
            <a:pathLst>
              <a:path w="171252" h="436098">
                <a:moveTo>
                  <a:pt x="171252" y="436098"/>
                </a:moveTo>
                <a:cubicBezTo>
                  <a:pt x="93879" y="335279"/>
                  <a:pt x="16507" y="234461"/>
                  <a:pt x="2439" y="161778"/>
                </a:cubicBezTo>
                <a:cubicBezTo>
                  <a:pt x="-11629" y="89095"/>
                  <a:pt x="37608" y="44547"/>
                  <a:pt x="86846"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0" name="Freeform: Shape 19">
            <a:extLst>
              <a:ext uri="{FF2B5EF4-FFF2-40B4-BE49-F238E27FC236}">
                <a16:creationId xmlns:a16="http://schemas.microsoft.com/office/drawing/2014/main" id="{4E0C252F-FBA9-4A86-A4C9-83656A408B3C}"/>
              </a:ext>
            </a:extLst>
          </p:cNvPr>
          <p:cNvSpPr/>
          <p:nvPr/>
        </p:nvSpPr>
        <p:spPr>
          <a:xfrm>
            <a:off x="3348111" y="3292885"/>
            <a:ext cx="1230923" cy="625512"/>
          </a:xfrm>
          <a:custGeom>
            <a:avLst/>
            <a:gdLst>
              <a:gd name="connsiteX0" fmla="*/ 0 w 1230923"/>
              <a:gd name="connsiteY0" fmla="*/ 0 h 759656"/>
              <a:gd name="connsiteX1" fmla="*/ 998806 w 1230923"/>
              <a:gd name="connsiteY1" fmla="*/ 386862 h 759656"/>
              <a:gd name="connsiteX2" fmla="*/ 1230923 w 1230923"/>
              <a:gd name="connsiteY2" fmla="*/ 759656 h 759656"/>
            </a:gdLst>
            <a:ahLst/>
            <a:cxnLst>
              <a:cxn ang="0">
                <a:pos x="connsiteX0" y="connsiteY0"/>
              </a:cxn>
              <a:cxn ang="0">
                <a:pos x="connsiteX1" y="connsiteY1"/>
              </a:cxn>
              <a:cxn ang="0">
                <a:pos x="connsiteX2" y="connsiteY2"/>
              </a:cxn>
            </a:cxnLst>
            <a:rect l="l" t="t" r="r" b="b"/>
            <a:pathLst>
              <a:path w="1230923" h="759656">
                <a:moveTo>
                  <a:pt x="0" y="0"/>
                </a:moveTo>
                <a:cubicBezTo>
                  <a:pt x="396826" y="130126"/>
                  <a:pt x="793652" y="260253"/>
                  <a:pt x="998806" y="386862"/>
                </a:cubicBezTo>
                <a:cubicBezTo>
                  <a:pt x="1203960" y="513471"/>
                  <a:pt x="1217441" y="636563"/>
                  <a:pt x="1230923" y="759656"/>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1" name="Cylinder 20">
            <a:extLst>
              <a:ext uri="{FF2B5EF4-FFF2-40B4-BE49-F238E27FC236}">
                <a16:creationId xmlns:a16="http://schemas.microsoft.com/office/drawing/2014/main" id="{EB80B650-84EE-4701-9709-23710D0FC5CE}"/>
              </a:ext>
            </a:extLst>
          </p:cNvPr>
          <p:cNvSpPr/>
          <p:nvPr/>
        </p:nvSpPr>
        <p:spPr>
          <a:xfrm>
            <a:off x="1779563" y="2701541"/>
            <a:ext cx="215610" cy="2883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Freeform: Shape 21">
            <a:extLst>
              <a:ext uri="{FF2B5EF4-FFF2-40B4-BE49-F238E27FC236}">
                <a16:creationId xmlns:a16="http://schemas.microsoft.com/office/drawing/2014/main" id="{0EB9DB16-40C2-425D-A7A2-D11CD6CECD3D}"/>
              </a:ext>
            </a:extLst>
          </p:cNvPr>
          <p:cNvSpPr/>
          <p:nvPr/>
        </p:nvSpPr>
        <p:spPr>
          <a:xfrm>
            <a:off x="182880" y="2323767"/>
            <a:ext cx="1399735" cy="575737"/>
          </a:xfrm>
          <a:custGeom>
            <a:avLst/>
            <a:gdLst>
              <a:gd name="connsiteX0" fmla="*/ 0 w 1399735"/>
              <a:gd name="connsiteY0" fmla="*/ 575737 h 575737"/>
              <a:gd name="connsiteX1" fmla="*/ 555674 w 1399735"/>
              <a:gd name="connsiteY1" fmla="*/ 41165 h 575737"/>
              <a:gd name="connsiteX2" fmla="*/ 1399735 w 1399735"/>
              <a:gd name="connsiteY2" fmla="*/ 76334 h 575737"/>
            </a:gdLst>
            <a:ahLst/>
            <a:cxnLst>
              <a:cxn ang="0">
                <a:pos x="connsiteX0" y="connsiteY0"/>
              </a:cxn>
              <a:cxn ang="0">
                <a:pos x="connsiteX1" y="connsiteY1"/>
              </a:cxn>
              <a:cxn ang="0">
                <a:pos x="connsiteX2" y="connsiteY2"/>
              </a:cxn>
            </a:cxnLst>
            <a:rect l="l" t="t" r="r" b="b"/>
            <a:pathLst>
              <a:path w="1399735" h="575737">
                <a:moveTo>
                  <a:pt x="0" y="575737"/>
                </a:moveTo>
                <a:cubicBezTo>
                  <a:pt x="161192" y="350068"/>
                  <a:pt x="322385" y="124399"/>
                  <a:pt x="555674" y="41165"/>
                </a:cubicBezTo>
                <a:cubicBezTo>
                  <a:pt x="788963" y="-42069"/>
                  <a:pt x="1094349" y="17132"/>
                  <a:pt x="1399735" y="7633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50" name="Picture 2" descr="Image result for person">
            <a:extLst>
              <a:ext uri="{FF2B5EF4-FFF2-40B4-BE49-F238E27FC236}">
                <a16:creationId xmlns:a16="http://schemas.microsoft.com/office/drawing/2014/main" id="{DD2E2F0E-1AC2-4DC9-BCA1-5A288D7C10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6866" y="1038035"/>
            <a:ext cx="2043478" cy="2724637"/>
          </a:xfrm>
          <a:prstGeom prst="rect">
            <a:avLst/>
          </a:prstGeom>
          <a:noFill/>
          <a:extLst>
            <a:ext uri="{909E8E84-426E-40DD-AFC4-6F175D3DCCD1}">
              <a14:hiddenFill xmlns:a14="http://schemas.microsoft.com/office/drawing/2010/main">
                <a:solidFill>
                  <a:srgbClr val="FFFFFF"/>
                </a:solidFill>
              </a14:hiddenFill>
            </a:ext>
          </a:extLst>
        </p:spPr>
      </p:pic>
      <p:sp>
        <p:nvSpPr>
          <p:cNvPr id="17" name="Freeform: Shape 16">
            <a:extLst>
              <a:ext uri="{FF2B5EF4-FFF2-40B4-BE49-F238E27FC236}">
                <a16:creationId xmlns:a16="http://schemas.microsoft.com/office/drawing/2014/main" id="{87A8B203-84AB-4C4B-9049-84BD7E418B44}"/>
              </a:ext>
            </a:extLst>
          </p:cNvPr>
          <p:cNvSpPr/>
          <p:nvPr/>
        </p:nvSpPr>
        <p:spPr>
          <a:xfrm>
            <a:off x="5845126" y="1245430"/>
            <a:ext cx="1638886" cy="470828"/>
          </a:xfrm>
          <a:custGeom>
            <a:avLst/>
            <a:gdLst>
              <a:gd name="connsiteX0" fmla="*/ 0 w 1638886"/>
              <a:gd name="connsiteY0" fmla="*/ 83967 h 470828"/>
              <a:gd name="connsiteX1" fmla="*/ 858129 w 1638886"/>
              <a:gd name="connsiteY1" fmla="*/ 27696 h 470828"/>
              <a:gd name="connsiteX2" fmla="*/ 1638886 w 1638886"/>
              <a:gd name="connsiteY2" fmla="*/ 470828 h 470828"/>
            </a:gdLst>
            <a:ahLst/>
            <a:cxnLst>
              <a:cxn ang="0">
                <a:pos x="connsiteX0" y="connsiteY0"/>
              </a:cxn>
              <a:cxn ang="0">
                <a:pos x="connsiteX1" y="connsiteY1"/>
              </a:cxn>
              <a:cxn ang="0">
                <a:pos x="connsiteX2" y="connsiteY2"/>
              </a:cxn>
            </a:cxnLst>
            <a:rect l="l" t="t" r="r" b="b"/>
            <a:pathLst>
              <a:path w="1638886" h="470828">
                <a:moveTo>
                  <a:pt x="0" y="83967"/>
                </a:moveTo>
                <a:cubicBezTo>
                  <a:pt x="292490" y="23593"/>
                  <a:pt x="584981" y="-36781"/>
                  <a:pt x="858129" y="27696"/>
                </a:cubicBezTo>
                <a:cubicBezTo>
                  <a:pt x="1131277" y="92173"/>
                  <a:pt x="1385081" y="281500"/>
                  <a:pt x="1638886" y="470828"/>
                </a:cubicBezTo>
              </a:path>
            </a:pathLst>
          </a:cu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NL"/>
          </a:p>
        </p:txBody>
      </p:sp>
      <p:sp>
        <p:nvSpPr>
          <p:cNvPr id="23" name="Freeform: Shape 22">
            <a:extLst>
              <a:ext uri="{FF2B5EF4-FFF2-40B4-BE49-F238E27FC236}">
                <a16:creationId xmlns:a16="http://schemas.microsoft.com/office/drawing/2014/main" id="{297B4086-1DF0-4418-83FF-DB2B5D552F9F}"/>
              </a:ext>
            </a:extLst>
          </p:cNvPr>
          <p:cNvSpPr/>
          <p:nvPr/>
        </p:nvSpPr>
        <p:spPr>
          <a:xfrm>
            <a:off x="3355146" y="2363373"/>
            <a:ext cx="3924885" cy="1541044"/>
          </a:xfrm>
          <a:custGeom>
            <a:avLst/>
            <a:gdLst>
              <a:gd name="connsiteX0" fmla="*/ 3847514 w 3847514"/>
              <a:gd name="connsiteY0" fmla="*/ 0 h 1541044"/>
              <a:gd name="connsiteX1" fmla="*/ 3341077 w 3847514"/>
              <a:gd name="connsiteY1" fmla="*/ 372793 h 1541044"/>
              <a:gd name="connsiteX2" fmla="*/ 3777175 w 3847514"/>
              <a:gd name="connsiteY2" fmla="*/ 583809 h 1541044"/>
              <a:gd name="connsiteX3" fmla="*/ 2321169 w 3847514"/>
              <a:gd name="connsiteY3" fmla="*/ 1540412 h 1541044"/>
              <a:gd name="connsiteX4" fmla="*/ 0 w 3847514"/>
              <a:gd name="connsiteY4" fmla="*/ 731520 h 1541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7514" h="1541044">
                <a:moveTo>
                  <a:pt x="3847514" y="0"/>
                </a:moveTo>
                <a:cubicBezTo>
                  <a:pt x="3600157" y="137745"/>
                  <a:pt x="3352800" y="275491"/>
                  <a:pt x="3341077" y="372793"/>
                </a:cubicBezTo>
                <a:cubicBezTo>
                  <a:pt x="3329354" y="470095"/>
                  <a:pt x="3947160" y="389206"/>
                  <a:pt x="3777175" y="583809"/>
                </a:cubicBezTo>
                <a:cubicBezTo>
                  <a:pt x="3607190" y="778412"/>
                  <a:pt x="2950698" y="1515794"/>
                  <a:pt x="2321169" y="1540412"/>
                </a:cubicBezTo>
                <a:cubicBezTo>
                  <a:pt x="1691640" y="1565031"/>
                  <a:pt x="375138" y="863991"/>
                  <a:pt x="0" y="731520"/>
                </a:cubicBezTo>
              </a:path>
            </a:pathLst>
          </a:custGeom>
          <a:ln>
            <a:headEnd type="none" w="med" len="med"/>
            <a:tailEnd type="arrow" w="med" len="med"/>
          </a:ln>
        </p:spPr>
        <p:style>
          <a:lnRef idx="3">
            <a:schemeClr val="accent6"/>
          </a:lnRef>
          <a:fillRef idx="0">
            <a:schemeClr val="accent6"/>
          </a:fillRef>
          <a:effectRef idx="2">
            <a:schemeClr val="accent6"/>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solidFill>
                <a:schemeClr val="tx1"/>
              </a:solidFill>
            </a:endParaRPr>
          </a:p>
        </p:txBody>
      </p:sp>
      <p:pic>
        <p:nvPicPr>
          <p:cNvPr id="2052" name="Picture 4" descr="Related image">
            <a:extLst>
              <a:ext uri="{FF2B5EF4-FFF2-40B4-BE49-F238E27FC236}">
                <a16:creationId xmlns:a16="http://schemas.microsoft.com/office/drawing/2014/main" id="{FFD65206-61B9-4378-BCE9-154F0C03E0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20754" y="3196037"/>
            <a:ext cx="609319" cy="84838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Related image">
            <a:extLst>
              <a:ext uri="{FF2B5EF4-FFF2-40B4-BE49-F238E27FC236}">
                <a16:creationId xmlns:a16="http://schemas.microsoft.com/office/drawing/2014/main" id="{BAFA1AE0-554D-4E37-A23C-302382938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14174" y="3678266"/>
            <a:ext cx="588582" cy="124559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Related image">
            <a:extLst>
              <a:ext uri="{FF2B5EF4-FFF2-40B4-BE49-F238E27FC236}">
                <a16:creationId xmlns:a16="http://schemas.microsoft.com/office/drawing/2014/main" id="{545114CC-0696-46FB-BDDE-7E140196CA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7557" y="3842208"/>
            <a:ext cx="920401" cy="936001"/>
          </a:xfrm>
          <a:prstGeom prst="rect">
            <a:avLst/>
          </a:prstGeom>
          <a:noFill/>
          <a:extLst>
            <a:ext uri="{909E8E84-426E-40DD-AFC4-6F175D3DCCD1}">
              <a14:hiddenFill xmlns:a14="http://schemas.microsoft.com/office/drawing/2010/main">
                <a:solidFill>
                  <a:srgbClr val="FFFFFF"/>
                </a:solidFill>
              </a14:hiddenFill>
            </a:ext>
          </a:extLst>
        </p:spPr>
      </p:pic>
      <p:sp>
        <p:nvSpPr>
          <p:cNvPr id="24" name="Freeform: Shape 23">
            <a:extLst>
              <a:ext uri="{FF2B5EF4-FFF2-40B4-BE49-F238E27FC236}">
                <a16:creationId xmlns:a16="http://schemas.microsoft.com/office/drawing/2014/main" id="{31FB6FFC-5800-476A-A8AC-BFEFE9F41CE2}"/>
              </a:ext>
            </a:extLst>
          </p:cNvPr>
          <p:cNvSpPr/>
          <p:nvPr/>
        </p:nvSpPr>
        <p:spPr>
          <a:xfrm>
            <a:off x="538955" y="752622"/>
            <a:ext cx="586460" cy="3868615"/>
          </a:xfrm>
          <a:custGeom>
            <a:avLst/>
            <a:gdLst>
              <a:gd name="connsiteX0" fmla="*/ 586460 w 586460"/>
              <a:gd name="connsiteY0" fmla="*/ 0 h 3868615"/>
              <a:gd name="connsiteX1" fmla="*/ 2651 w 586460"/>
              <a:gd name="connsiteY1" fmla="*/ 1266092 h 3868615"/>
              <a:gd name="connsiteX2" fmla="*/ 410614 w 586460"/>
              <a:gd name="connsiteY2" fmla="*/ 3868615 h 3868615"/>
            </a:gdLst>
            <a:ahLst/>
            <a:cxnLst>
              <a:cxn ang="0">
                <a:pos x="connsiteX0" y="connsiteY0"/>
              </a:cxn>
              <a:cxn ang="0">
                <a:pos x="connsiteX1" y="connsiteY1"/>
              </a:cxn>
              <a:cxn ang="0">
                <a:pos x="connsiteX2" y="connsiteY2"/>
              </a:cxn>
            </a:cxnLst>
            <a:rect l="l" t="t" r="r" b="b"/>
            <a:pathLst>
              <a:path w="586460" h="3868615">
                <a:moveTo>
                  <a:pt x="586460" y="0"/>
                </a:moveTo>
                <a:cubicBezTo>
                  <a:pt x="309209" y="310661"/>
                  <a:pt x="31959" y="621323"/>
                  <a:pt x="2651" y="1266092"/>
                </a:cubicBezTo>
                <a:cubicBezTo>
                  <a:pt x="-26657" y="1910861"/>
                  <a:pt x="191978" y="2889738"/>
                  <a:pt x="410614" y="3868615"/>
                </a:cubicBezTo>
              </a:path>
            </a:pathLst>
          </a:custGeom>
          <a:ln>
            <a:prstDash val="dash"/>
          </a:ln>
        </p:spPr>
        <p:style>
          <a:lnRef idx="3">
            <a:schemeClr val="dk1"/>
          </a:lnRef>
          <a:fillRef idx="0">
            <a:schemeClr val="dk1"/>
          </a:fillRef>
          <a:effectRef idx="2">
            <a:schemeClr val="dk1"/>
          </a:effectRef>
          <a:fontRef idx="minor">
            <a:schemeClr val="tx1"/>
          </a:fontRef>
        </p:style>
        <p:txBody>
          <a:bodyPr rtlCol="0" anchor="ctr"/>
          <a:lstStyle/>
          <a:p>
            <a:pPr algn="ctr"/>
            <a:endParaRPr lang="en-NL"/>
          </a:p>
        </p:txBody>
      </p:sp>
      <p:pic>
        <p:nvPicPr>
          <p:cNvPr id="29" name="Picture 2" descr="Image result for person">
            <a:extLst>
              <a:ext uri="{FF2B5EF4-FFF2-40B4-BE49-F238E27FC236}">
                <a16:creationId xmlns:a16="http://schemas.microsoft.com/office/drawing/2014/main" id="{ADF364B7-DFB4-4444-874E-AE3088F9BA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7618" y="1446490"/>
            <a:ext cx="297692" cy="3969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0031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249"/>
                                          </p:stCondLst>
                                        </p:cTn>
                                        <p:tgtEl>
                                          <p:spTgt spid="2052"/>
                                        </p:tgtEl>
                                        <p:attrNameLst>
                                          <p:attrName>style.visibility</p:attrName>
                                        </p:attrNameLst>
                                      </p:cBhvr>
                                      <p:to>
                                        <p:strVal val="visible"/>
                                      </p:to>
                                    </p:set>
                                  </p:childTnLst>
                                </p:cTn>
                              </p:par>
                            </p:childTnLst>
                          </p:cTn>
                        </p:par>
                        <p:par>
                          <p:cTn id="21" fill="hold">
                            <p:stCondLst>
                              <p:cond delay="250"/>
                            </p:stCondLst>
                            <p:childTnLst>
                              <p:par>
                                <p:cTn id="22" presetID="10" presetClass="entr" presetSubtype="0" fill="hold" nodeType="afterEffect">
                                  <p:stCondLst>
                                    <p:cond delay="500"/>
                                  </p:stCondLst>
                                  <p:childTnLst>
                                    <p:set>
                                      <p:cBhvr>
                                        <p:cTn id="23" dur="1" fill="hold">
                                          <p:stCondLst>
                                            <p:cond delay="0"/>
                                          </p:stCondLst>
                                        </p:cTn>
                                        <p:tgtEl>
                                          <p:spTgt spid="2054"/>
                                        </p:tgtEl>
                                        <p:attrNameLst>
                                          <p:attrName>style.visibility</p:attrName>
                                        </p:attrNameLst>
                                      </p:cBhvr>
                                      <p:to>
                                        <p:strVal val="visible"/>
                                      </p:to>
                                    </p:set>
                                    <p:animEffect transition="in" filter="fade">
                                      <p:cBhvr>
                                        <p:cTn id="24" dur="250"/>
                                        <p:tgtEl>
                                          <p:spTgt spid="2054"/>
                                        </p:tgtEl>
                                      </p:cBhvr>
                                    </p:animEffect>
                                  </p:childTnLst>
                                </p:cTn>
                              </p:par>
                            </p:childTnLst>
                          </p:cTn>
                        </p:par>
                        <p:par>
                          <p:cTn id="25" fill="hold">
                            <p:stCondLst>
                              <p:cond delay="1000"/>
                            </p:stCondLst>
                            <p:childTnLst>
                              <p:par>
                                <p:cTn id="26" presetID="10" presetClass="entr" presetSubtype="0" fill="hold" nodeType="afterEffect">
                                  <p:stCondLst>
                                    <p:cond delay="500"/>
                                  </p:stCondLst>
                                  <p:childTnLst>
                                    <p:set>
                                      <p:cBhvr>
                                        <p:cTn id="27" dur="1" fill="hold">
                                          <p:stCondLst>
                                            <p:cond delay="0"/>
                                          </p:stCondLst>
                                        </p:cTn>
                                        <p:tgtEl>
                                          <p:spTgt spid="2056"/>
                                        </p:tgtEl>
                                        <p:attrNameLst>
                                          <p:attrName>style.visibility</p:attrName>
                                        </p:attrNameLst>
                                      </p:cBhvr>
                                      <p:to>
                                        <p:strVal val="visible"/>
                                      </p:to>
                                    </p:set>
                                    <p:animEffect transition="in" filter="fade">
                                      <p:cBhvr>
                                        <p:cTn id="28"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449A34-A367-4B04-A6D9-127623C8ACE7}"/>
              </a:ext>
            </a:extLst>
          </p:cNvPr>
          <p:cNvSpPr>
            <a:spLocks noGrp="1"/>
          </p:cNvSpPr>
          <p:nvPr>
            <p:ph type="title"/>
          </p:nvPr>
        </p:nvSpPr>
        <p:spPr/>
        <p:txBody>
          <a:bodyPr/>
          <a:lstStyle/>
          <a:p>
            <a:r>
              <a:rPr lang="nl-NL" dirty="0" err="1"/>
              <a:t>Facilities</a:t>
            </a:r>
            <a:r>
              <a:rPr lang="nl-NL" dirty="0"/>
              <a:t> for </a:t>
            </a:r>
            <a:br>
              <a:rPr lang="nl-NL" dirty="0"/>
            </a:br>
            <a:r>
              <a:rPr lang="nl-NL" dirty="0"/>
              <a:t>Workflow Management</a:t>
            </a:r>
            <a:endParaRPr lang="en-NL" dirty="0"/>
          </a:p>
        </p:txBody>
      </p:sp>
      <p:sp>
        <p:nvSpPr>
          <p:cNvPr id="4" name="Footer Placeholder 3">
            <a:extLst>
              <a:ext uri="{FF2B5EF4-FFF2-40B4-BE49-F238E27FC236}">
                <a16:creationId xmlns:a16="http://schemas.microsoft.com/office/drawing/2014/main" id="{02753119-91E1-40DF-819B-0617F092143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88D077F-B6E0-4DCC-99C0-1780D26E406A}"/>
              </a:ext>
            </a:extLst>
          </p:cNvPr>
          <p:cNvSpPr>
            <a:spLocks noGrp="1"/>
          </p:cNvSpPr>
          <p:nvPr>
            <p:ph type="sldNum" sz="quarter" idx="12"/>
          </p:nvPr>
        </p:nvSpPr>
        <p:spPr/>
        <p:txBody>
          <a:bodyPr/>
          <a:lstStyle/>
          <a:p>
            <a:fld id="{14F1411D-0280-154F-AEAC-4C20B7AA46B2}" type="slidenum">
              <a:rPr lang="nl-NL" smtClean="0"/>
              <a:t>42</a:t>
            </a:fld>
            <a:endParaRPr lang="nl-NL"/>
          </a:p>
        </p:txBody>
      </p:sp>
      <p:sp>
        <p:nvSpPr>
          <p:cNvPr id="6" name="Rectangle 5">
            <a:extLst>
              <a:ext uri="{FF2B5EF4-FFF2-40B4-BE49-F238E27FC236}">
                <a16:creationId xmlns:a16="http://schemas.microsoft.com/office/drawing/2014/main" id="{AE14BC7A-BA36-4A7D-8C65-A26A807881CA}"/>
              </a:ext>
            </a:extLst>
          </p:cNvPr>
          <p:cNvSpPr/>
          <p:nvPr/>
        </p:nvSpPr>
        <p:spPr>
          <a:xfrm>
            <a:off x="2678000" y="1010251"/>
            <a:ext cx="5529999" cy="183094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en-NL" dirty="0"/>
          </a:p>
        </p:txBody>
      </p:sp>
      <p:sp>
        <p:nvSpPr>
          <p:cNvPr id="7" name="Cylinder 6">
            <a:extLst>
              <a:ext uri="{FF2B5EF4-FFF2-40B4-BE49-F238E27FC236}">
                <a16:creationId xmlns:a16="http://schemas.microsoft.com/office/drawing/2014/main" id="{143EB0B2-8F3F-465A-9CDD-593A6870CFD5}"/>
              </a:ext>
            </a:extLst>
          </p:cNvPr>
          <p:cNvSpPr/>
          <p:nvPr/>
        </p:nvSpPr>
        <p:spPr>
          <a:xfrm>
            <a:off x="812799" y="1382431"/>
            <a:ext cx="1156677" cy="795848"/>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8" name="Cylinder 7">
            <a:extLst>
              <a:ext uri="{FF2B5EF4-FFF2-40B4-BE49-F238E27FC236}">
                <a16:creationId xmlns:a16="http://schemas.microsoft.com/office/drawing/2014/main" id="{48BF9174-4CA5-402E-9F1A-0971EEF52BA3}"/>
              </a:ext>
            </a:extLst>
          </p:cNvPr>
          <p:cNvSpPr/>
          <p:nvPr/>
        </p:nvSpPr>
        <p:spPr>
          <a:xfrm>
            <a:off x="7387674" y="301888"/>
            <a:ext cx="1255662" cy="93854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9" name="Cylinder 8">
            <a:extLst>
              <a:ext uri="{FF2B5EF4-FFF2-40B4-BE49-F238E27FC236}">
                <a16:creationId xmlns:a16="http://schemas.microsoft.com/office/drawing/2014/main" id="{E8063898-20F0-41FF-9FC2-3086007AC29F}"/>
              </a:ext>
            </a:extLst>
          </p:cNvPr>
          <p:cNvSpPr/>
          <p:nvPr/>
        </p:nvSpPr>
        <p:spPr>
          <a:xfrm>
            <a:off x="3226480" y="851513"/>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0" name="Cube 9">
            <a:extLst>
              <a:ext uri="{FF2B5EF4-FFF2-40B4-BE49-F238E27FC236}">
                <a16:creationId xmlns:a16="http://schemas.microsoft.com/office/drawing/2014/main" id="{E522BAEF-4BB0-41A6-B380-FFB8E3C87326}"/>
              </a:ext>
            </a:extLst>
          </p:cNvPr>
          <p:cNvSpPr/>
          <p:nvPr/>
        </p:nvSpPr>
        <p:spPr>
          <a:xfrm>
            <a:off x="5755300" y="2303399"/>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1" name="Rectangle: Rounded Corners 10">
            <a:extLst>
              <a:ext uri="{FF2B5EF4-FFF2-40B4-BE49-F238E27FC236}">
                <a16:creationId xmlns:a16="http://schemas.microsoft.com/office/drawing/2014/main" id="{1FD81C11-4BF5-43D4-AE67-1F1F5B7ED360}"/>
              </a:ext>
            </a:extLst>
          </p:cNvPr>
          <p:cNvSpPr/>
          <p:nvPr/>
        </p:nvSpPr>
        <p:spPr>
          <a:xfrm>
            <a:off x="281354" y="792000"/>
            <a:ext cx="1156677" cy="405077"/>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a:t>Monitoring &amp; Reporting</a:t>
            </a:r>
            <a:endParaRPr lang="en-NL" dirty="0"/>
          </a:p>
        </p:txBody>
      </p:sp>
      <p:sp>
        <p:nvSpPr>
          <p:cNvPr id="12" name="Rectangle: Rounded Corners 11">
            <a:extLst>
              <a:ext uri="{FF2B5EF4-FFF2-40B4-BE49-F238E27FC236}">
                <a16:creationId xmlns:a16="http://schemas.microsoft.com/office/drawing/2014/main" id="{E5E03E32-A73B-42FE-AEA4-1270B5E28E32}"/>
              </a:ext>
            </a:extLst>
          </p:cNvPr>
          <p:cNvSpPr/>
          <p:nvPr/>
        </p:nvSpPr>
        <p:spPr>
          <a:xfrm>
            <a:off x="6041292" y="4142154"/>
            <a:ext cx="1586523" cy="7133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Actor</a:t>
            </a:r>
            <a:endParaRPr lang="en-NL" dirty="0"/>
          </a:p>
        </p:txBody>
      </p:sp>
      <p:sp>
        <p:nvSpPr>
          <p:cNvPr id="14" name="Lightning Bolt 13">
            <a:extLst>
              <a:ext uri="{FF2B5EF4-FFF2-40B4-BE49-F238E27FC236}">
                <a16:creationId xmlns:a16="http://schemas.microsoft.com/office/drawing/2014/main" id="{990D0E34-D2E9-44FE-8C82-E49DD2C94A8D}"/>
              </a:ext>
            </a:extLst>
          </p:cNvPr>
          <p:cNvSpPr/>
          <p:nvPr/>
        </p:nvSpPr>
        <p:spPr>
          <a:xfrm>
            <a:off x="5641984" y="2725295"/>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CEAF1BA-9BAC-4886-9BB3-9BF213CBE1B4}"/>
              </a:ext>
            </a:extLst>
          </p:cNvPr>
          <p:cNvSpPr/>
          <p:nvPr/>
        </p:nvSpPr>
        <p:spPr>
          <a:xfrm>
            <a:off x="6712920" y="2801497"/>
            <a:ext cx="166688" cy="1325026"/>
          </a:xfrm>
          <a:custGeom>
            <a:avLst/>
            <a:gdLst>
              <a:gd name="connsiteX0" fmla="*/ 289667 w 375636"/>
              <a:gd name="connsiteY0" fmla="*/ 1325026 h 1325026"/>
              <a:gd name="connsiteX1" fmla="*/ 8313 w 375636"/>
              <a:gd name="connsiteY1" fmla="*/ 863918 h 1325026"/>
              <a:gd name="connsiteX2" fmla="*/ 94282 w 375636"/>
              <a:gd name="connsiteY2" fmla="*/ 51118 h 1325026"/>
              <a:gd name="connsiteX3" fmla="*/ 297482 w 375636"/>
              <a:gd name="connsiteY3" fmla="*/ 191795 h 1325026"/>
              <a:gd name="connsiteX4" fmla="*/ 375636 w 375636"/>
              <a:gd name="connsiteY4" fmla="*/ 1067118 h 13250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5636" h="1325026">
                <a:moveTo>
                  <a:pt x="289667" y="1325026"/>
                </a:moveTo>
                <a:cubicBezTo>
                  <a:pt x="165272" y="1200631"/>
                  <a:pt x="40877" y="1076236"/>
                  <a:pt x="8313" y="863918"/>
                </a:cubicBezTo>
                <a:cubicBezTo>
                  <a:pt x="-24251" y="651600"/>
                  <a:pt x="46087" y="163138"/>
                  <a:pt x="94282" y="51118"/>
                </a:cubicBezTo>
                <a:cubicBezTo>
                  <a:pt x="142477" y="-60902"/>
                  <a:pt x="250590" y="22462"/>
                  <a:pt x="297482" y="191795"/>
                </a:cubicBezTo>
                <a:cubicBezTo>
                  <a:pt x="344374" y="361128"/>
                  <a:pt x="360005" y="714123"/>
                  <a:pt x="375636" y="1067118"/>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87A7F456-0851-4CE2-8E5C-85106EC28C16}"/>
              </a:ext>
            </a:extLst>
          </p:cNvPr>
          <p:cNvSpPr txBox="1"/>
          <p:nvPr/>
        </p:nvSpPr>
        <p:spPr>
          <a:xfrm rot="16727316">
            <a:off x="6464385" y="3188393"/>
            <a:ext cx="259686" cy="200055"/>
          </a:xfrm>
          <a:prstGeom prst="rect">
            <a:avLst/>
          </a:prstGeom>
          <a:noFill/>
        </p:spPr>
        <p:txBody>
          <a:bodyPr wrap="none" lIns="0" tIns="0" rIns="0" bIns="0" rtlCol="0">
            <a:spAutoFit/>
          </a:bodyPr>
          <a:lstStyle/>
          <a:p>
            <a:r>
              <a:rPr lang="nl-NL" sz="1300" dirty="0"/>
              <a:t>poll</a:t>
            </a:r>
            <a:endParaRPr lang="en-NL" sz="1300" dirty="0" err="1"/>
          </a:p>
        </p:txBody>
      </p:sp>
      <p:cxnSp>
        <p:nvCxnSpPr>
          <p:cNvPr id="19" name="Straight Arrow Connector 18">
            <a:extLst>
              <a:ext uri="{FF2B5EF4-FFF2-40B4-BE49-F238E27FC236}">
                <a16:creationId xmlns:a16="http://schemas.microsoft.com/office/drawing/2014/main" id="{05C420A7-D07F-4DE2-9389-C860F19E7EFF}"/>
              </a:ext>
            </a:extLst>
          </p:cNvPr>
          <p:cNvCxnSpPr>
            <a:cxnSpLocks/>
          </p:cNvCxnSpPr>
          <p:nvPr/>
        </p:nvCxnSpPr>
        <p:spPr>
          <a:xfrm>
            <a:off x="6367773" y="2882454"/>
            <a:ext cx="193168" cy="1259700"/>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Lightning Bolt 19">
            <a:extLst>
              <a:ext uri="{FF2B5EF4-FFF2-40B4-BE49-F238E27FC236}">
                <a16:creationId xmlns:a16="http://schemas.microsoft.com/office/drawing/2014/main" id="{DE0EF119-8E7D-444D-910C-C7D5E945428F}"/>
              </a:ext>
            </a:extLst>
          </p:cNvPr>
          <p:cNvSpPr/>
          <p:nvPr/>
        </p:nvSpPr>
        <p:spPr>
          <a:xfrm>
            <a:off x="5852555" y="3968989"/>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1" name="Rectangle: Rounded Corners 20">
            <a:extLst>
              <a:ext uri="{FF2B5EF4-FFF2-40B4-BE49-F238E27FC236}">
                <a16:creationId xmlns:a16="http://schemas.microsoft.com/office/drawing/2014/main" id="{EC3B5ADE-EA94-4CDE-892F-14F50E3FF10B}"/>
              </a:ext>
            </a:extLst>
          </p:cNvPr>
          <p:cNvSpPr/>
          <p:nvPr/>
        </p:nvSpPr>
        <p:spPr>
          <a:xfrm>
            <a:off x="7908550" y="4474367"/>
            <a:ext cx="1030900" cy="383279"/>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t>Actor</a:t>
            </a:r>
            <a:endParaRPr lang="en-NL" dirty="0"/>
          </a:p>
        </p:txBody>
      </p:sp>
      <p:sp>
        <p:nvSpPr>
          <p:cNvPr id="24" name="Flowchart: Direct Access Storage 23">
            <a:extLst>
              <a:ext uri="{FF2B5EF4-FFF2-40B4-BE49-F238E27FC236}">
                <a16:creationId xmlns:a16="http://schemas.microsoft.com/office/drawing/2014/main" id="{18906386-B1B7-47E0-8530-EC43C19D220B}"/>
              </a:ext>
            </a:extLst>
          </p:cNvPr>
          <p:cNvSpPr/>
          <p:nvPr/>
        </p:nvSpPr>
        <p:spPr>
          <a:xfrm>
            <a:off x="5100072" y="3253408"/>
            <a:ext cx="1183718"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Topic/ Queue</a:t>
            </a:r>
            <a:endParaRPr lang="en-NL" sz="1050" dirty="0"/>
          </a:p>
        </p:txBody>
      </p:sp>
      <p:sp>
        <p:nvSpPr>
          <p:cNvPr id="25" name="Rectangle: Rounded Corners 24">
            <a:extLst>
              <a:ext uri="{FF2B5EF4-FFF2-40B4-BE49-F238E27FC236}">
                <a16:creationId xmlns:a16="http://schemas.microsoft.com/office/drawing/2014/main" id="{F086A42E-36AB-4FB3-A434-3E5116AA68DD}"/>
              </a:ext>
            </a:extLst>
          </p:cNvPr>
          <p:cNvSpPr/>
          <p:nvPr/>
        </p:nvSpPr>
        <p:spPr>
          <a:xfrm>
            <a:off x="4427699" y="2308444"/>
            <a:ext cx="917584" cy="41685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Sweeper</a:t>
            </a:r>
            <a:endParaRPr lang="en-NL" dirty="0"/>
          </a:p>
        </p:txBody>
      </p:sp>
      <p:pic>
        <p:nvPicPr>
          <p:cNvPr id="7170" name="Picture 2" descr="Image result for clock">
            <a:extLst>
              <a:ext uri="{FF2B5EF4-FFF2-40B4-BE49-F238E27FC236}">
                <a16:creationId xmlns:a16="http://schemas.microsoft.com/office/drawing/2014/main" id="{A7C91F0B-1052-496D-983A-80AC831C2AF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2965" y="2228892"/>
            <a:ext cx="545606" cy="54560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Notched Right 26">
            <a:extLst>
              <a:ext uri="{FF2B5EF4-FFF2-40B4-BE49-F238E27FC236}">
                <a16:creationId xmlns:a16="http://schemas.microsoft.com/office/drawing/2014/main" id="{05C79F8C-E27E-4849-B7DB-02E03326C8D2}"/>
              </a:ext>
            </a:extLst>
          </p:cNvPr>
          <p:cNvSpPr/>
          <p:nvPr/>
        </p:nvSpPr>
        <p:spPr>
          <a:xfrm>
            <a:off x="1481044" y="2228892"/>
            <a:ext cx="1649190" cy="851396"/>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Signals</a:t>
            </a:r>
            <a:r>
              <a:rPr lang="nl-NL" dirty="0"/>
              <a:t> &amp; Events</a:t>
            </a:r>
            <a:endParaRPr lang="en-NL" dirty="0"/>
          </a:p>
        </p:txBody>
      </p:sp>
      <p:sp>
        <p:nvSpPr>
          <p:cNvPr id="28" name="Flowchart: Decision 27">
            <a:extLst>
              <a:ext uri="{FF2B5EF4-FFF2-40B4-BE49-F238E27FC236}">
                <a16:creationId xmlns:a16="http://schemas.microsoft.com/office/drawing/2014/main" id="{B7274836-3400-4E5B-B358-0539D64ABE07}"/>
              </a:ext>
            </a:extLst>
          </p:cNvPr>
          <p:cNvSpPr/>
          <p:nvPr/>
        </p:nvSpPr>
        <p:spPr>
          <a:xfrm>
            <a:off x="4572000" y="1398668"/>
            <a:ext cx="1711790" cy="622330"/>
          </a:xfrm>
          <a:prstGeom prst="flowChartDecisio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Decider</a:t>
            </a:r>
            <a:endParaRPr lang="en-NL" dirty="0"/>
          </a:p>
        </p:txBody>
      </p:sp>
      <p:sp>
        <p:nvSpPr>
          <p:cNvPr id="29" name="Speech Bubble: Rectangle 28">
            <a:extLst>
              <a:ext uri="{FF2B5EF4-FFF2-40B4-BE49-F238E27FC236}">
                <a16:creationId xmlns:a16="http://schemas.microsoft.com/office/drawing/2014/main" id="{AE2830AE-CC8B-4279-BBA4-9FD2AFC52909}"/>
              </a:ext>
            </a:extLst>
          </p:cNvPr>
          <p:cNvSpPr/>
          <p:nvPr/>
        </p:nvSpPr>
        <p:spPr>
          <a:xfrm>
            <a:off x="5075641" y="305954"/>
            <a:ext cx="2410266" cy="670848"/>
          </a:xfrm>
          <a:prstGeom prst="wedgeRectCallout">
            <a:avLst>
              <a:gd name="adj1" fmla="val -9109"/>
              <a:gd name="adj2" fmla="val 13188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Derive</a:t>
            </a:r>
            <a:r>
              <a:rPr lang="nl-NL" sz="1100" dirty="0"/>
              <a:t> new state (status &amp; actions </a:t>
            </a:r>
            <a:r>
              <a:rPr lang="nl-NL" sz="1100" dirty="0" err="1"/>
              <a:t>to</a:t>
            </a:r>
            <a:r>
              <a:rPr lang="nl-NL" sz="1100" dirty="0"/>
              <a:t> release) </a:t>
            </a:r>
            <a:r>
              <a:rPr lang="nl-NL" sz="1100" dirty="0" err="1"/>
              <a:t>from</a:t>
            </a:r>
            <a:r>
              <a:rPr lang="nl-NL" sz="1100" dirty="0"/>
              <a:t> workflow </a:t>
            </a:r>
            <a:r>
              <a:rPr lang="nl-NL" sz="1100" dirty="0" err="1"/>
              <a:t>definition</a:t>
            </a:r>
            <a:r>
              <a:rPr lang="nl-NL" sz="1100" dirty="0"/>
              <a:t>, </a:t>
            </a:r>
            <a:r>
              <a:rPr lang="nl-NL" sz="1100" dirty="0" err="1"/>
              <a:t>current</a:t>
            </a:r>
            <a:r>
              <a:rPr lang="nl-NL" sz="1100" dirty="0"/>
              <a:t> state, context (e.g. time)</a:t>
            </a:r>
            <a:endParaRPr lang="en-NL" sz="1100" dirty="0"/>
          </a:p>
        </p:txBody>
      </p:sp>
      <p:sp>
        <p:nvSpPr>
          <p:cNvPr id="31" name="Speech Bubble: Rectangle 30">
            <a:extLst>
              <a:ext uri="{FF2B5EF4-FFF2-40B4-BE49-F238E27FC236}">
                <a16:creationId xmlns:a16="http://schemas.microsoft.com/office/drawing/2014/main" id="{BAC15547-7F6B-475A-993A-360645EAE7FB}"/>
              </a:ext>
            </a:extLst>
          </p:cNvPr>
          <p:cNvSpPr/>
          <p:nvPr/>
        </p:nvSpPr>
        <p:spPr>
          <a:xfrm>
            <a:off x="6600580" y="1585543"/>
            <a:ext cx="1661362" cy="513084"/>
          </a:xfrm>
          <a:prstGeom prst="wedgeRectCallout">
            <a:avLst>
              <a:gd name="adj1" fmla="val -33266"/>
              <a:gd name="adj2" fmla="val 104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Publish</a:t>
            </a:r>
            <a:r>
              <a:rPr lang="nl-NL" sz="1100" dirty="0"/>
              <a:t> </a:t>
            </a:r>
            <a:r>
              <a:rPr lang="nl-NL" sz="1100" dirty="0" err="1"/>
              <a:t>tasks</a:t>
            </a:r>
            <a:r>
              <a:rPr lang="nl-NL" sz="1100" dirty="0"/>
              <a:t> </a:t>
            </a:r>
            <a:r>
              <a:rPr lang="nl-NL" sz="1100" dirty="0" err="1"/>
              <a:t>to</a:t>
            </a:r>
            <a:r>
              <a:rPr lang="nl-NL" sz="1100" dirty="0"/>
              <a:t> </a:t>
            </a:r>
            <a:r>
              <a:rPr lang="nl-NL" sz="1100" dirty="0" err="1"/>
              <a:t>be</a:t>
            </a:r>
            <a:r>
              <a:rPr lang="nl-NL" sz="1100" dirty="0"/>
              <a:t> </a:t>
            </a:r>
            <a:r>
              <a:rPr lang="nl-NL" sz="1100" dirty="0" err="1"/>
              <a:t>performed</a:t>
            </a:r>
            <a:r>
              <a:rPr lang="nl-NL" sz="1100" dirty="0"/>
              <a:t>; </a:t>
            </a:r>
            <a:r>
              <a:rPr lang="nl-NL" sz="1100" dirty="0" err="1"/>
              <a:t>with</a:t>
            </a:r>
            <a:r>
              <a:rPr lang="nl-NL" sz="1100" dirty="0"/>
              <a:t> </a:t>
            </a:r>
            <a:r>
              <a:rPr lang="nl-NL" sz="1100" dirty="0" err="1"/>
              <a:t>exactly</a:t>
            </a:r>
            <a:r>
              <a:rPr lang="nl-NL" sz="1100" dirty="0"/>
              <a:t> </a:t>
            </a:r>
            <a:r>
              <a:rPr lang="nl-NL" sz="1100" dirty="0" err="1"/>
              <a:t>once</a:t>
            </a:r>
            <a:r>
              <a:rPr lang="nl-NL" sz="1100" dirty="0"/>
              <a:t> delivery</a:t>
            </a:r>
            <a:endParaRPr lang="en-NL" sz="1100" dirty="0"/>
          </a:p>
        </p:txBody>
      </p:sp>
      <p:sp>
        <p:nvSpPr>
          <p:cNvPr id="32" name="Speech Bubble: Rectangle 31">
            <a:extLst>
              <a:ext uri="{FF2B5EF4-FFF2-40B4-BE49-F238E27FC236}">
                <a16:creationId xmlns:a16="http://schemas.microsoft.com/office/drawing/2014/main" id="{85C75002-C8E2-4ECE-AC92-1BBC8D98C0A8}"/>
              </a:ext>
            </a:extLst>
          </p:cNvPr>
          <p:cNvSpPr/>
          <p:nvPr/>
        </p:nvSpPr>
        <p:spPr>
          <a:xfrm>
            <a:off x="3697174" y="3012741"/>
            <a:ext cx="1344052" cy="513084"/>
          </a:xfrm>
          <a:prstGeom prst="wedgeRectCallout">
            <a:avLst>
              <a:gd name="adj1" fmla="val 21774"/>
              <a:gd name="adj2" fmla="val -1275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abandoned</a:t>
            </a:r>
            <a:r>
              <a:rPr lang="nl-NL" sz="1100" dirty="0"/>
              <a:t> | </a:t>
            </a:r>
            <a:r>
              <a:rPr lang="nl-NL" sz="1100" dirty="0" err="1"/>
              <a:t>stuck</a:t>
            </a:r>
            <a:r>
              <a:rPr lang="nl-NL" sz="1100" dirty="0"/>
              <a:t> workflow </a:t>
            </a:r>
            <a:r>
              <a:rPr lang="nl-NL" sz="1100" dirty="0" err="1"/>
              <a:t>instances</a:t>
            </a:r>
            <a:endParaRPr lang="en-NL" sz="1100" dirty="0"/>
          </a:p>
        </p:txBody>
      </p:sp>
      <p:sp>
        <p:nvSpPr>
          <p:cNvPr id="33" name="Speech Bubble: Rectangle 32">
            <a:extLst>
              <a:ext uri="{FF2B5EF4-FFF2-40B4-BE49-F238E27FC236}">
                <a16:creationId xmlns:a16="http://schemas.microsoft.com/office/drawing/2014/main" id="{E8BF29C5-D835-47A9-9AA6-712D6B02ED80}"/>
              </a:ext>
            </a:extLst>
          </p:cNvPr>
          <p:cNvSpPr/>
          <p:nvPr/>
        </p:nvSpPr>
        <p:spPr>
          <a:xfrm>
            <a:off x="1186294" y="3319191"/>
            <a:ext cx="1344052" cy="701072"/>
          </a:xfrm>
          <a:prstGeom prst="wedgeRectCallout">
            <a:avLst>
              <a:gd name="adj1" fmla="val 67130"/>
              <a:gd name="adj2" fmla="val -1135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Handle </a:t>
            </a:r>
            <a:r>
              <a:rPr lang="nl-NL" sz="1100" dirty="0" err="1"/>
              <a:t>external</a:t>
            </a:r>
            <a:r>
              <a:rPr lang="nl-NL" sz="1100" dirty="0"/>
              <a:t> events </a:t>
            </a:r>
            <a:r>
              <a:rPr lang="nl-NL" sz="1100" dirty="0" err="1"/>
              <a:t>and</a:t>
            </a:r>
            <a:r>
              <a:rPr lang="nl-NL" sz="1100" dirty="0"/>
              <a:t> </a:t>
            </a:r>
            <a:r>
              <a:rPr lang="nl-NL" sz="1100" dirty="0" err="1"/>
              <a:t>signals</a:t>
            </a:r>
            <a:r>
              <a:rPr lang="nl-NL" sz="1100" dirty="0"/>
              <a:t> </a:t>
            </a:r>
            <a:r>
              <a:rPr lang="nl-NL" sz="1100" dirty="0" err="1"/>
              <a:t>that</a:t>
            </a:r>
            <a:r>
              <a:rPr lang="nl-NL" sz="1100" dirty="0"/>
              <a:t> </a:t>
            </a:r>
            <a:r>
              <a:rPr lang="nl-NL" sz="1100" dirty="0" err="1"/>
              <a:t>could</a:t>
            </a:r>
            <a:r>
              <a:rPr lang="nl-NL" sz="1100" dirty="0"/>
              <a:t> impact running </a:t>
            </a:r>
            <a:r>
              <a:rPr lang="nl-NL" sz="1100" dirty="0" err="1"/>
              <a:t>instances</a:t>
            </a:r>
            <a:endParaRPr lang="en-NL" sz="1100" dirty="0"/>
          </a:p>
        </p:txBody>
      </p:sp>
      <p:sp>
        <p:nvSpPr>
          <p:cNvPr id="34" name="Speech Bubble: Rectangle 33">
            <a:extLst>
              <a:ext uri="{FF2B5EF4-FFF2-40B4-BE49-F238E27FC236}">
                <a16:creationId xmlns:a16="http://schemas.microsoft.com/office/drawing/2014/main" id="{1CD20482-3CDF-4AF9-8D66-99F0A9ACB4A9}"/>
              </a:ext>
            </a:extLst>
          </p:cNvPr>
          <p:cNvSpPr/>
          <p:nvPr/>
        </p:nvSpPr>
        <p:spPr>
          <a:xfrm>
            <a:off x="2530345" y="4098071"/>
            <a:ext cx="1232949" cy="701072"/>
          </a:xfrm>
          <a:prstGeom prst="wedgeRectCallout">
            <a:avLst>
              <a:gd name="adj1" fmla="val 37951"/>
              <a:gd name="adj2" fmla="val -2551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Produce time(out) events for workflow </a:t>
            </a:r>
            <a:r>
              <a:rPr lang="nl-NL" sz="1100" dirty="0" err="1"/>
              <a:t>instances</a:t>
            </a:r>
            <a:endParaRPr lang="en-NL" sz="1100" dirty="0"/>
          </a:p>
        </p:txBody>
      </p:sp>
      <p:sp>
        <p:nvSpPr>
          <p:cNvPr id="30" name="Freeform: Shape 29">
            <a:extLst>
              <a:ext uri="{FF2B5EF4-FFF2-40B4-BE49-F238E27FC236}">
                <a16:creationId xmlns:a16="http://schemas.microsoft.com/office/drawing/2014/main" id="{9563418F-4C3B-4026-984E-EC7DD466898B}"/>
              </a:ext>
            </a:extLst>
          </p:cNvPr>
          <p:cNvSpPr/>
          <p:nvPr/>
        </p:nvSpPr>
        <p:spPr>
          <a:xfrm>
            <a:off x="5677905" y="3032369"/>
            <a:ext cx="113295" cy="226646"/>
          </a:xfrm>
          <a:custGeom>
            <a:avLst/>
            <a:gdLst>
              <a:gd name="connsiteX0" fmla="*/ 113295 w 113295"/>
              <a:gd name="connsiteY0" fmla="*/ 0 h 226646"/>
              <a:gd name="connsiteX1" fmla="*/ 3880 w 113295"/>
              <a:gd name="connsiteY1" fmla="*/ 62523 h 226646"/>
              <a:gd name="connsiteX2" fmla="*/ 35141 w 113295"/>
              <a:gd name="connsiteY2" fmla="*/ 226646 h 226646"/>
            </a:gdLst>
            <a:ahLst/>
            <a:cxnLst>
              <a:cxn ang="0">
                <a:pos x="connsiteX0" y="connsiteY0"/>
              </a:cxn>
              <a:cxn ang="0">
                <a:pos x="connsiteX1" y="connsiteY1"/>
              </a:cxn>
              <a:cxn ang="0">
                <a:pos x="connsiteX2" y="connsiteY2"/>
              </a:cxn>
            </a:cxnLst>
            <a:rect l="l" t="t" r="r" b="b"/>
            <a:pathLst>
              <a:path w="113295" h="226646">
                <a:moveTo>
                  <a:pt x="113295" y="0"/>
                </a:moveTo>
                <a:cubicBezTo>
                  <a:pt x="65100" y="12374"/>
                  <a:pt x="16906" y="24749"/>
                  <a:pt x="3880" y="62523"/>
                </a:cubicBezTo>
                <a:cubicBezTo>
                  <a:pt x="-9146" y="100297"/>
                  <a:pt x="12997" y="163471"/>
                  <a:pt x="35141" y="226646"/>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68" name="Freeform: Shape 7167">
            <a:extLst>
              <a:ext uri="{FF2B5EF4-FFF2-40B4-BE49-F238E27FC236}">
                <a16:creationId xmlns:a16="http://schemas.microsoft.com/office/drawing/2014/main" id="{46F658FB-54C7-4D6B-946A-ADF734E348C8}"/>
              </a:ext>
            </a:extLst>
          </p:cNvPr>
          <p:cNvSpPr/>
          <p:nvPr/>
        </p:nvSpPr>
        <p:spPr>
          <a:xfrm>
            <a:off x="5491231" y="3618523"/>
            <a:ext cx="432831" cy="500185"/>
          </a:xfrm>
          <a:custGeom>
            <a:avLst/>
            <a:gdLst>
              <a:gd name="connsiteX0" fmla="*/ 73323 w 432831"/>
              <a:gd name="connsiteY0" fmla="*/ 0 h 500185"/>
              <a:gd name="connsiteX1" fmla="*/ 26431 w 432831"/>
              <a:gd name="connsiteY1" fmla="*/ 242277 h 500185"/>
              <a:gd name="connsiteX2" fmla="*/ 432831 w 432831"/>
              <a:gd name="connsiteY2" fmla="*/ 500185 h 500185"/>
            </a:gdLst>
            <a:ahLst/>
            <a:cxnLst>
              <a:cxn ang="0">
                <a:pos x="connsiteX0" y="connsiteY0"/>
              </a:cxn>
              <a:cxn ang="0">
                <a:pos x="connsiteX1" y="connsiteY1"/>
              </a:cxn>
              <a:cxn ang="0">
                <a:pos x="connsiteX2" y="connsiteY2"/>
              </a:cxn>
            </a:cxnLst>
            <a:rect l="l" t="t" r="r" b="b"/>
            <a:pathLst>
              <a:path w="432831" h="500185">
                <a:moveTo>
                  <a:pt x="73323" y="0"/>
                </a:moveTo>
                <a:cubicBezTo>
                  <a:pt x="19918" y="79456"/>
                  <a:pt x="-33487" y="158913"/>
                  <a:pt x="26431" y="242277"/>
                </a:cubicBezTo>
                <a:cubicBezTo>
                  <a:pt x="86349" y="325641"/>
                  <a:pt x="259590" y="412913"/>
                  <a:pt x="432831" y="500185"/>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lowchart: Direct Access Storage 36">
            <a:extLst>
              <a:ext uri="{FF2B5EF4-FFF2-40B4-BE49-F238E27FC236}">
                <a16:creationId xmlns:a16="http://schemas.microsoft.com/office/drawing/2014/main" id="{E7C85EE3-262B-4490-B5A7-35B7D9B9F380}"/>
              </a:ext>
            </a:extLst>
          </p:cNvPr>
          <p:cNvSpPr/>
          <p:nvPr/>
        </p:nvSpPr>
        <p:spPr>
          <a:xfrm>
            <a:off x="7899385" y="3266043"/>
            <a:ext cx="933789" cy="357229"/>
          </a:xfrm>
          <a:prstGeom prst="flowChartMagneticDrum">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800" dirty="0" err="1"/>
              <a:t>Task</a:t>
            </a:r>
            <a:r>
              <a:rPr lang="nl-NL" sz="800" dirty="0"/>
              <a:t> </a:t>
            </a:r>
            <a:r>
              <a:rPr lang="nl-NL" sz="800" dirty="0" err="1"/>
              <a:t>Heart</a:t>
            </a:r>
            <a:r>
              <a:rPr lang="nl-NL" sz="800" dirty="0"/>
              <a:t> beat</a:t>
            </a:r>
            <a:endParaRPr lang="en-NL" sz="800" dirty="0"/>
          </a:p>
        </p:txBody>
      </p:sp>
      <p:sp>
        <p:nvSpPr>
          <p:cNvPr id="38" name="Speech Bubble: Rectangle 37">
            <a:extLst>
              <a:ext uri="{FF2B5EF4-FFF2-40B4-BE49-F238E27FC236}">
                <a16:creationId xmlns:a16="http://schemas.microsoft.com/office/drawing/2014/main" id="{2E3C8E09-AC62-40D2-A763-2DA8284A63BB}"/>
              </a:ext>
            </a:extLst>
          </p:cNvPr>
          <p:cNvSpPr/>
          <p:nvPr/>
        </p:nvSpPr>
        <p:spPr>
          <a:xfrm>
            <a:off x="7453166" y="2091523"/>
            <a:ext cx="1661362"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Detect</a:t>
            </a:r>
            <a:r>
              <a:rPr lang="nl-NL" sz="1100" dirty="0"/>
              <a:t> </a:t>
            </a:r>
            <a:r>
              <a:rPr lang="nl-NL" sz="1100" dirty="0" err="1"/>
              <a:t>failed</a:t>
            </a:r>
            <a:r>
              <a:rPr lang="nl-NL" sz="1100" dirty="0"/>
              <a:t> actor/</a:t>
            </a:r>
            <a:r>
              <a:rPr lang="nl-NL" sz="1100" dirty="0" err="1"/>
              <a:t>reschedule</a:t>
            </a:r>
            <a:r>
              <a:rPr lang="nl-NL" sz="1100" dirty="0"/>
              <a:t> </a:t>
            </a:r>
            <a:r>
              <a:rPr lang="nl-NL" sz="1100" dirty="0" err="1"/>
              <a:t>task</a:t>
            </a:r>
            <a:endParaRPr lang="en-NL" sz="1100" dirty="0"/>
          </a:p>
        </p:txBody>
      </p:sp>
      <p:sp>
        <p:nvSpPr>
          <p:cNvPr id="7169" name="Freeform: Shape 7168">
            <a:extLst>
              <a:ext uri="{FF2B5EF4-FFF2-40B4-BE49-F238E27FC236}">
                <a16:creationId xmlns:a16="http://schemas.microsoft.com/office/drawing/2014/main" id="{9FD09CFB-71FC-4237-9074-50DF7B74E2B1}"/>
              </a:ext>
            </a:extLst>
          </p:cNvPr>
          <p:cNvSpPr/>
          <p:nvPr/>
        </p:nvSpPr>
        <p:spPr>
          <a:xfrm>
            <a:off x="6986956" y="2868246"/>
            <a:ext cx="166688" cy="1258277"/>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0" name="TextBox 39">
            <a:extLst>
              <a:ext uri="{FF2B5EF4-FFF2-40B4-BE49-F238E27FC236}">
                <a16:creationId xmlns:a16="http://schemas.microsoft.com/office/drawing/2014/main" id="{896B2614-8EAA-4228-B30A-2303123B10E4}"/>
              </a:ext>
            </a:extLst>
          </p:cNvPr>
          <p:cNvSpPr txBox="1"/>
          <p:nvPr/>
        </p:nvSpPr>
        <p:spPr>
          <a:xfrm rot="5140831">
            <a:off x="6746900" y="3379926"/>
            <a:ext cx="706925" cy="200055"/>
          </a:xfrm>
          <a:prstGeom prst="rect">
            <a:avLst/>
          </a:prstGeom>
          <a:noFill/>
        </p:spPr>
        <p:txBody>
          <a:bodyPr wrap="none" lIns="0" tIns="0" rIns="0" bIns="0" rtlCol="0">
            <a:spAutoFit/>
          </a:bodyPr>
          <a:lstStyle/>
          <a:p>
            <a:r>
              <a:rPr lang="nl-NL" sz="1300" dirty="0" err="1"/>
              <a:t>heartbeat</a:t>
            </a:r>
            <a:endParaRPr lang="en-NL" sz="1300" dirty="0" err="1"/>
          </a:p>
        </p:txBody>
      </p:sp>
      <p:sp>
        <p:nvSpPr>
          <p:cNvPr id="41" name="Freeform: Shape 40">
            <a:extLst>
              <a:ext uri="{FF2B5EF4-FFF2-40B4-BE49-F238E27FC236}">
                <a16:creationId xmlns:a16="http://schemas.microsoft.com/office/drawing/2014/main" id="{869162D9-7C03-46FE-AF46-62750D7A1E00}"/>
              </a:ext>
            </a:extLst>
          </p:cNvPr>
          <p:cNvSpPr/>
          <p:nvPr/>
        </p:nvSpPr>
        <p:spPr>
          <a:xfrm>
            <a:off x="7073220" y="2673920"/>
            <a:ext cx="468963" cy="1450408"/>
          </a:xfrm>
          <a:custGeom>
            <a:avLst/>
            <a:gdLst>
              <a:gd name="connsiteX0" fmla="*/ 187569 w 267508"/>
              <a:gd name="connsiteY0" fmla="*/ 1258277 h 1258277"/>
              <a:gd name="connsiteX1" fmla="*/ 257908 w 267508"/>
              <a:gd name="connsiteY1" fmla="*/ 515816 h 1258277"/>
              <a:gd name="connsiteX2" fmla="*/ 0 w 267508"/>
              <a:gd name="connsiteY2" fmla="*/ 0 h 1258277"/>
            </a:gdLst>
            <a:ahLst/>
            <a:cxnLst>
              <a:cxn ang="0">
                <a:pos x="connsiteX0" y="connsiteY0"/>
              </a:cxn>
              <a:cxn ang="0">
                <a:pos x="connsiteX1" y="connsiteY1"/>
              </a:cxn>
              <a:cxn ang="0">
                <a:pos x="connsiteX2" y="connsiteY2"/>
              </a:cxn>
            </a:cxnLst>
            <a:rect l="l" t="t" r="r" b="b"/>
            <a:pathLst>
              <a:path w="267508" h="1258277">
                <a:moveTo>
                  <a:pt x="187569" y="1258277"/>
                </a:moveTo>
                <a:cubicBezTo>
                  <a:pt x="238369" y="991903"/>
                  <a:pt x="289170" y="725529"/>
                  <a:pt x="257908" y="515816"/>
                </a:cubicBezTo>
                <a:cubicBezTo>
                  <a:pt x="226647" y="306103"/>
                  <a:pt x="113323" y="153051"/>
                  <a:pt x="0" y="0"/>
                </a:cubicBezTo>
              </a:path>
            </a:pathLst>
          </a:custGeom>
          <a:noFill/>
          <a:ln>
            <a:solidFill>
              <a:srgbClr val="FFC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2" name="TextBox 41">
            <a:extLst>
              <a:ext uri="{FF2B5EF4-FFF2-40B4-BE49-F238E27FC236}">
                <a16:creationId xmlns:a16="http://schemas.microsoft.com/office/drawing/2014/main" id="{E991D753-3217-48E0-9CEA-A9586E0A3D27}"/>
              </a:ext>
            </a:extLst>
          </p:cNvPr>
          <p:cNvSpPr txBox="1"/>
          <p:nvPr/>
        </p:nvSpPr>
        <p:spPr>
          <a:xfrm rot="5140831">
            <a:off x="7222843" y="3317222"/>
            <a:ext cx="901657" cy="200055"/>
          </a:xfrm>
          <a:prstGeom prst="rect">
            <a:avLst/>
          </a:prstGeom>
          <a:noFill/>
        </p:spPr>
        <p:txBody>
          <a:bodyPr wrap="none" lIns="0" tIns="0" rIns="0" bIns="0" rtlCol="0">
            <a:spAutoFit/>
          </a:bodyPr>
          <a:lstStyle/>
          <a:p>
            <a:r>
              <a:rPr lang="nl-NL" sz="1300" dirty="0" err="1"/>
              <a:t>Task</a:t>
            </a:r>
            <a:r>
              <a:rPr lang="nl-NL" sz="1300" dirty="0"/>
              <a:t> update</a:t>
            </a:r>
            <a:endParaRPr lang="en-NL" sz="1300" dirty="0" err="1"/>
          </a:p>
        </p:txBody>
      </p:sp>
      <p:sp>
        <p:nvSpPr>
          <p:cNvPr id="43" name="Lightning Bolt 42">
            <a:extLst>
              <a:ext uri="{FF2B5EF4-FFF2-40B4-BE49-F238E27FC236}">
                <a16:creationId xmlns:a16="http://schemas.microsoft.com/office/drawing/2014/main" id="{A6E7CAD7-AD24-4544-BA15-01F6B77EC6C9}"/>
              </a:ext>
            </a:extLst>
          </p:cNvPr>
          <p:cNvSpPr/>
          <p:nvPr/>
        </p:nvSpPr>
        <p:spPr>
          <a:xfrm>
            <a:off x="7910728" y="3753230"/>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Lightning Bolt 43">
            <a:extLst>
              <a:ext uri="{FF2B5EF4-FFF2-40B4-BE49-F238E27FC236}">
                <a16:creationId xmlns:a16="http://schemas.microsoft.com/office/drawing/2014/main" id="{240D0481-4472-4AC3-8DE4-A93483955F05}"/>
              </a:ext>
            </a:extLst>
          </p:cNvPr>
          <p:cNvSpPr/>
          <p:nvPr/>
        </p:nvSpPr>
        <p:spPr>
          <a:xfrm>
            <a:off x="7819643" y="2817178"/>
            <a:ext cx="276885" cy="27849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171" name="Freeform: Shape 7170">
            <a:extLst>
              <a:ext uri="{FF2B5EF4-FFF2-40B4-BE49-F238E27FC236}">
                <a16:creationId xmlns:a16="http://schemas.microsoft.com/office/drawing/2014/main" id="{F95B905E-0954-4930-B28C-A0DACCF70028}"/>
              </a:ext>
            </a:extLst>
          </p:cNvPr>
          <p:cNvSpPr/>
          <p:nvPr/>
        </p:nvSpPr>
        <p:spPr>
          <a:xfrm>
            <a:off x="7604369" y="3626338"/>
            <a:ext cx="547077" cy="593970"/>
          </a:xfrm>
          <a:custGeom>
            <a:avLst/>
            <a:gdLst>
              <a:gd name="connsiteX0" fmla="*/ 0 w 547077"/>
              <a:gd name="connsiteY0" fmla="*/ 593970 h 593970"/>
              <a:gd name="connsiteX1" fmla="*/ 382954 w 547077"/>
              <a:gd name="connsiteY1" fmla="*/ 289170 h 593970"/>
              <a:gd name="connsiteX2" fmla="*/ 547077 w 547077"/>
              <a:gd name="connsiteY2" fmla="*/ 0 h 593970"/>
            </a:gdLst>
            <a:ahLst/>
            <a:cxnLst>
              <a:cxn ang="0">
                <a:pos x="connsiteX0" y="connsiteY0"/>
              </a:cxn>
              <a:cxn ang="0">
                <a:pos x="connsiteX1" y="connsiteY1"/>
              </a:cxn>
              <a:cxn ang="0">
                <a:pos x="connsiteX2" y="connsiteY2"/>
              </a:cxn>
            </a:cxnLst>
            <a:rect l="l" t="t" r="r" b="b"/>
            <a:pathLst>
              <a:path w="547077" h="593970">
                <a:moveTo>
                  <a:pt x="0" y="593970"/>
                </a:moveTo>
                <a:cubicBezTo>
                  <a:pt x="145887" y="491067"/>
                  <a:pt x="291775" y="388165"/>
                  <a:pt x="382954" y="289170"/>
                </a:cubicBezTo>
                <a:cubicBezTo>
                  <a:pt x="474133" y="190175"/>
                  <a:pt x="510605" y="95087"/>
                  <a:pt x="54707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7172" name="Freeform: Shape 7171">
            <a:extLst>
              <a:ext uri="{FF2B5EF4-FFF2-40B4-BE49-F238E27FC236}">
                <a16:creationId xmlns:a16="http://schemas.microsoft.com/office/drawing/2014/main" id="{B67926E6-0F17-45E5-9E0D-3A0F26DF1B5B}"/>
              </a:ext>
            </a:extLst>
          </p:cNvPr>
          <p:cNvSpPr/>
          <p:nvPr/>
        </p:nvSpPr>
        <p:spPr>
          <a:xfrm>
            <a:off x="7213600" y="2618154"/>
            <a:ext cx="1016000" cy="609600"/>
          </a:xfrm>
          <a:custGeom>
            <a:avLst/>
            <a:gdLst>
              <a:gd name="connsiteX0" fmla="*/ 1016000 w 1016000"/>
              <a:gd name="connsiteY0" fmla="*/ 609600 h 609600"/>
              <a:gd name="connsiteX1" fmla="*/ 836246 w 1016000"/>
              <a:gd name="connsiteY1" fmla="*/ 359508 h 609600"/>
              <a:gd name="connsiteX2" fmla="*/ 523631 w 1016000"/>
              <a:gd name="connsiteY2" fmla="*/ 281354 h 609600"/>
              <a:gd name="connsiteX3" fmla="*/ 0 w 1016000"/>
              <a:gd name="connsiteY3" fmla="*/ 0 h 609600"/>
            </a:gdLst>
            <a:ahLst/>
            <a:cxnLst>
              <a:cxn ang="0">
                <a:pos x="connsiteX0" y="connsiteY0"/>
              </a:cxn>
              <a:cxn ang="0">
                <a:pos x="connsiteX1" y="connsiteY1"/>
              </a:cxn>
              <a:cxn ang="0">
                <a:pos x="connsiteX2" y="connsiteY2"/>
              </a:cxn>
              <a:cxn ang="0">
                <a:pos x="connsiteX3" y="connsiteY3"/>
              </a:cxn>
            </a:cxnLst>
            <a:rect l="l" t="t" r="r" b="b"/>
            <a:pathLst>
              <a:path w="1016000" h="609600">
                <a:moveTo>
                  <a:pt x="1016000" y="609600"/>
                </a:moveTo>
                <a:cubicBezTo>
                  <a:pt x="967153" y="511908"/>
                  <a:pt x="918307" y="414216"/>
                  <a:pt x="836246" y="359508"/>
                </a:cubicBezTo>
                <a:cubicBezTo>
                  <a:pt x="754184" y="304800"/>
                  <a:pt x="663005" y="341272"/>
                  <a:pt x="523631" y="281354"/>
                </a:cubicBezTo>
                <a:cubicBezTo>
                  <a:pt x="384257" y="221436"/>
                  <a:pt x="192128" y="110718"/>
                  <a:pt x="0"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7" name="Speech Bubble: Rectangle 46">
            <a:extLst>
              <a:ext uri="{FF2B5EF4-FFF2-40B4-BE49-F238E27FC236}">
                <a16:creationId xmlns:a16="http://schemas.microsoft.com/office/drawing/2014/main" id="{E506F679-7562-451F-AA20-554B053B6176}"/>
              </a:ext>
            </a:extLst>
          </p:cNvPr>
          <p:cNvSpPr/>
          <p:nvPr/>
        </p:nvSpPr>
        <p:spPr>
          <a:xfrm>
            <a:off x="3571592" y="63855"/>
            <a:ext cx="1624861" cy="506216"/>
          </a:xfrm>
          <a:prstGeom prst="wedgeRectCallout">
            <a:avLst>
              <a:gd name="adj1" fmla="val -26378"/>
              <a:gd name="adj2" fmla="val 1469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Deploy</a:t>
            </a:r>
            <a:r>
              <a:rPr lang="nl-NL" sz="1100" dirty="0"/>
              <a:t> minor </a:t>
            </a:r>
            <a:r>
              <a:rPr lang="nl-NL" sz="1100" dirty="0" err="1"/>
              <a:t>and</a:t>
            </a:r>
            <a:r>
              <a:rPr lang="nl-NL" sz="1100" dirty="0"/>
              <a:t> major </a:t>
            </a:r>
            <a:r>
              <a:rPr lang="nl-NL" sz="1100" dirty="0" err="1"/>
              <a:t>versions</a:t>
            </a:r>
            <a:r>
              <a:rPr lang="nl-NL" sz="1100" dirty="0"/>
              <a:t> of workflow </a:t>
            </a:r>
            <a:r>
              <a:rPr lang="nl-NL" sz="1100" dirty="0" err="1"/>
              <a:t>definitions</a:t>
            </a:r>
            <a:endParaRPr lang="en-NL" sz="1100" dirty="0"/>
          </a:p>
        </p:txBody>
      </p:sp>
      <p:sp>
        <p:nvSpPr>
          <p:cNvPr id="48" name="Speech Bubble: Rectangle 47">
            <a:extLst>
              <a:ext uri="{FF2B5EF4-FFF2-40B4-BE49-F238E27FC236}">
                <a16:creationId xmlns:a16="http://schemas.microsoft.com/office/drawing/2014/main" id="{78972265-B31D-4669-877F-8021E31601C1}"/>
              </a:ext>
            </a:extLst>
          </p:cNvPr>
          <p:cNvSpPr/>
          <p:nvPr/>
        </p:nvSpPr>
        <p:spPr>
          <a:xfrm>
            <a:off x="7627815" y="32746"/>
            <a:ext cx="1624861" cy="506216"/>
          </a:xfrm>
          <a:prstGeom prst="wedgeRectCallout">
            <a:avLst>
              <a:gd name="adj1" fmla="val 1818"/>
              <a:gd name="adj2" fmla="val 7212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Hold</a:t>
            </a:r>
            <a:r>
              <a:rPr lang="nl-NL" sz="1100" dirty="0"/>
              <a:t> data context for workflow </a:t>
            </a:r>
            <a:r>
              <a:rPr lang="nl-NL" sz="1100" dirty="0" err="1"/>
              <a:t>instance</a:t>
            </a:r>
            <a:endParaRPr lang="en-NL" sz="1100" dirty="0"/>
          </a:p>
        </p:txBody>
      </p:sp>
      <p:sp>
        <p:nvSpPr>
          <p:cNvPr id="49" name="Speech Bubble: Rectangle 48">
            <a:extLst>
              <a:ext uri="{FF2B5EF4-FFF2-40B4-BE49-F238E27FC236}">
                <a16:creationId xmlns:a16="http://schemas.microsoft.com/office/drawing/2014/main" id="{E055ECF4-424E-489E-81E5-E268527F7FB4}"/>
              </a:ext>
            </a:extLst>
          </p:cNvPr>
          <p:cNvSpPr/>
          <p:nvPr/>
        </p:nvSpPr>
        <p:spPr>
          <a:xfrm>
            <a:off x="7418204" y="2446815"/>
            <a:ext cx="1414970" cy="390828"/>
          </a:xfrm>
          <a:prstGeom prst="wedgeRectCallout">
            <a:avLst>
              <a:gd name="adj1" fmla="val -72311"/>
              <a:gd name="adj2" fmla="val -26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Interrupt</a:t>
            </a:r>
            <a:r>
              <a:rPr lang="nl-NL" sz="1100" dirty="0"/>
              <a:t> running </a:t>
            </a:r>
            <a:r>
              <a:rPr lang="nl-NL" sz="1100" dirty="0" err="1"/>
              <a:t>task</a:t>
            </a:r>
            <a:r>
              <a:rPr lang="nl-NL" sz="1100" dirty="0"/>
              <a:t> (</a:t>
            </a:r>
            <a:r>
              <a:rPr lang="nl-NL" sz="1100" dirty="0" err="1"/>
              <a:t>send</a:t>
            </a:r>
            <a:r>
              <a:rPr lang="nl-NL" sz="1100" dirty="0"/>
              <a:t> </a:t>
            </a:r>
            <a:r>
              <a:rPr lang="nl-NL" sz="1100" dirty="0" err="1"/>
              <a:t>signal</a:t>
            </a:r>
            <a:r>
              <a:rPr lang="nl-NL" sz="1100" dirty="0"/>
              <a:t>)</a:t>
            </a:r>
            <a:endParaRPr lang="en-NL" sz="1100" dirty="0"/>
          </a:p>
        </p:txBody>
      </p:sp>
      <p:cxnSp>
        <p:nvCxnSpPr>
          <p:cNvPr id="13" name="Connector: Elbow 12">
            <a:extLst>
              <a:ext uri="{FF2B5EF4-FFF2-40B4-BE49-F238E27FC236}">
                <a16:creationId xmlns:a16="http://schemas.microsoft.com/office/drawing/2014/main" id="{4F4CAF4A-CCBD-423D-A6DD-EB27A9E42046}"/>
              </a:ext>
            </a:extLst>
          </p:cNvPr>
          <p:cNvCxnSpPr>
            <a:stCxn id="11" idx="2"/>
            <a:endCxn id="7" idx="1"/>
          </p:cNvCxnSpPr>
          <p:nvPr/>
        </p:nvCxnSpPr>
        <p:spPr>
          <a:xfrm rot="16200000" flipH="1">
            <a:off x="1032738" y="1024031"/>
            <a:ext cx="185354" cy="53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48DB27B-0BA0-45C6-BB59-747956E002B0}"/>
              </a:ext>
            </a:extLst>
          </p:cNvPr>
          <p:cNvCxnSpPr>
            <a:stCxn id="6" idx="1"/>
            <a:endCxn id="7" idx="4"/>
          </p:cNvCxnSpPr>
          <p:nvPr/>
        </p:nvCxnSpPr>
        <p:spPr>
          <a:xfrm flipH="1" flipV="1">
            <a:off x="1969476" y="1780355"/>
            <a:ext cx="708524" cy="145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4" name="Connector: Elbow 7173">
            <a:extLst>
              <a:ext uri="{FF2B5EF4-FFF2-40B4-BE49-F238E27FC236}">
                <a16:creationId xmlns:a16="http://schemas.microsoft.com/office/drawing/2014/main" id="{E16DA74A-9C6F-40B3-8BC0-895E19A65B6A}"/>
              </a:ext>
            </a:extLst>
          </p:cNvPr>
          <p:cNvCxnSpPr>
            <a:stCxn id="12" idx="1"/>
            <a:endCxn id="7" idx="3"/>
          </p:cNvCxnSpPr>
          <p:nvPr/>
        </p:nvCxnSpPr>
        <p:spPr>
          <a:xfrm rot="10800000">
            <a:off x="1391138" y="2178279"/>
            <a:ext cx="4650154" cy="232054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6" name="Connector: Elbow 7175">
            <a:extLst>
              <a:ext uri="{FF2B5EF4-FFF2-40B4-BE49-F238E27FC236}">
                <a16:creationId xmlns:a16="http://schemas.microsoft.com/office/drawing/2014/main" id="{73931BFA-087A-4B78-BA30-77134B5FC9A5}"/>
              </a:ext>
            </a:extLst>
          </p:cNvPr>
          <p:cNvCxnSpPr>
            <a:stCxn id="22" idx="1"/>
            <a:endCxn id="7" idx="3"/>
          </p:cNvCxnSpPr>
          <p:nvPr/>
        </p:nvCxnSpPr>
        <p:spPr>
          <a:xfrm rot="10800000">
            <a:off x="1391138" y="2178279"/>
            <a:ext cx="3333262" cy="24855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78" name="Connector: Elbow 7177">
            <a:extLst>
              <a:ext uri="{FF2B5EF4-FFF2-40B4-BE49-F238E27FC236}">
                <a16:creationId xmlns:a16="http://schemas.microsoft.com/office/drawing/2014/main" id="{11193324-6854-456C-8A3E-D1D023007200}"/>
              </a:ext>
            </a:extLst>
          </p:cNvPr>
          <p:cNvCxnSpPr>
            <a:stCxn id="21" idx="1"/>
            <a:endCxn id="7" idx="3"/>
          </p:cNvCxnSpPr>
          <p:nvPr/>
        </p:nvCxnSpPr>
        <p:spPr>
          <a:xfrm rot="10800000">
            <a:off x="1391138" y="2178279"/>
            <a:ext cx="6517412" cy="24877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93660B90-0D6C-473C-A44B-694233D37857}"/>
              </a:ext>
            </a:extLst>
          </p:cNvPr>
          <p:cNvSpPr/>
          <p:nvPr/>
        </p:nvSpPr>
        <p:spPr>
          <a:xfrm>
            <a:off x="4724400" y="4472221"/>
            <a:ext cx="1030900" cy="383279"/>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dirty="0"/>
              <a:t>Actor</a:t>
            </a:r>
            <a:endParaRPr lang="en-NL" dirty="0"/>
          </a:p>
        </p:txBody>
      </p:sp>
      <p:sp>
        <p:nvSpPr>
          <p:cNvPr id="51" name="Rectangle: Rounded Corners 50">
            <a:extLst>
              <a:ext uri="{FF2B5EF4-FFF2-40B4-BE49-F238E27FC236}">
                <a16:creationId xmlns:a16="http://schemas.microsoft.com/office/drawing/2014/main" id="{60A7610F-F14B-4D47-9484-143D6F24B21B}"/>
              </a:ext>
            </a:extLst>
          </p:cNvPr>
          <p:cNvSpPr/>
          <p:nvPr/>
        </p:nvSpPr>
        <p:spPr>
          <a:xfrm>
            <a:off x="147874" y="2443746"/>
            <a:ext cx="1156677" cy="70107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err="1"/>
              <a:t>Allocation</a:t>
            </a:r>
            <a:r>
              <a:rPr lang="nl-NL" dirty="0"/>
              <a:t>, Notification, </a:t>
            </a:r>
            <a:r>
              <a:rPr lang="nl-NL" dirty="0" err="1"/>
              <a:t>Task</a:t>
            </a:r>
            <a:r>
              <a:rPr lang="nl-NL" dirty="0"/>
              <a:t> </a:t>
            </a:r>
            <a:r>
              <a:rPr lang="nl-NL" dirty="0" err="1"/>
              <a:t>Mgt</a:t>
            </a:r>
            <a:endParaRPr lang="en-NL" dirty="0"/>
          </a:p>
        </p:txBody>
      </p:sp>
      <p:pic>
        <p:nvPicPr>
          <p:cNvPr id="50" name="Picture 2" descr="Image result for person">
            <a:extLst>
              <a:ext uri="{FF2B5EF4-FFF2-40B4-BE49-F238E27FC236}">
                <a16:creationId xmlns:a16="http://schemas.microsoft.com/office/drawing/2014/main" id="{35EAB5BF-B7E9-428C-9B89-5D48DE4165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 y="1808634"/>
            <a:ext cx="691108" cy="921477"/>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5C4A985E-5AA3-4716-B9CA-DEF5124A826C}"/>
              </a:ext>
            </a:extLst>
          </p:cNvPr>
          <p:cNvSpPr/>
          <p:nvPr/>
        </p:nvSpPr>
        <p:spPr>
          <a:xfrm>
            <a:off x="3922420" y="3627938"/>
            <a:ext cx="1156677" cy="505311"/>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nl-NL" dirty="0" err="1"/>
              <a:t>Rule</a:t>
            </a:r>
            <a:r>
              <a:rPr lang="nl-NL" dirty="0"/>
              <a:t> Evaluation</a:t>
            </a:r>
            <a:endParaRPr lang="en-NL" dirty="0"/>
          </a:p>
        </p:txBody>
      </p:sp>
    </p:spTree>
    <p:extLst>
      <p:ext uri="{BB962C8B-B14F-4D97-AF65-F5344CB8AC3E}">
        <p14:creationId xmlns:p14="http://schemas.microsoft.com/office/powerpoint/2010/main" val="394933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CB749-AC01-45FA-939C-B6A2D1A3FB12}"/>
              </a:ext>
            </a:extLst>
          </p:cNvPr>
          <p:cNvSpPr>
            <a:spLocks noGrp="1"/>
          </p:cNvSpPr>
          <p:nvPr>
            <p:ph type="title"/>
          </p:nvPr>
        </p:nvSpPr>
        <p:spPr/>
        <p:txBody>
          <a:bodyPr/>
          <a:lstStyle/>
          <a:p>
            <a:r>
              <a:rPr lang="nl-NL" dirty="0" err="1"/>
              <a:t>Orchestration</a:t>
            </a:r>
            <a:r>
              <a:rPr lang="nl-NL" dirty="0"/>
              <a:t> </a:t>
            </a:r>
            <a:r>
              <a:rPr lang="nl-NL" dirty="0" err="1"/>
              <a:t>with</a:t>
            </a:r>
            <a:r>
              <a:rPr lang="nl-NL" dirty="0"/>
              <a:t> proxy actors for </a:t>
            </a:r>
            <a:br>
              <a:rPr lang="nl-NL" dirty="0"/>
            </a:br>
            <a:r>
              <a:rPr lang="nl-NL" dirty="0" err="1"/>
              <a:t>decoupled</a:t>
            </a:r>
            <a:r>
              <a:rPr lang="nl-NL" dirty="0"/>
              <a:t> (microservice) actors</a:t>
            </a:r>
            <a:endParaRPr lang="en-NL" dirty="0"/>
          </a:p>
        </p:txBody>
      </p:sp>
      <p:sp>
        <p:nvSpPr>
          <p:cNvPr id="4" name="Footer Placeholder 3">
            <a:extLst>
              <a:ext uri="{FF2B5EF4-FFF2-40B4-BE49-F238E27FC236}">
                <a16:creationId xmlns:a16="http://schemas.microsoft.com/office/drawing/2014/main" id="{132407DF-89BA-44A9-8F0B-EED535FA936F}"/>
              </a:ext>
            </a:extLst>
          </p:cNvPr>
          <p:cNvSpPr>
            <a:spLocks noGrp="1"/>
          </p:cNvSpPr>
          <p:nvPr>
            <p:ph type="ftr" sz="quarter" idx="11"/>
          </p:nvPr>
        </p:nvSpPr>
        <p:spPr>
          <a:xfrm>
            <a:off x="4968000" y="5011815"/>
            <a:ext cx="3240000" cy="108000"/>
          </a:xfrm>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CE33CC7C-A281-4472-B4A1-2B00D7166B8F}"/>
              </a:ext>
            </a:extLst>
          </p:cNvPr>
          <p:cNvSpPr>
            <a:spLocks noGrp="1"/>
          </p:cNvSpPr>
          <p:nvPr>
            <p:ph type="sldNum" sz="quarter" idx="12"/>
          </p:nvPr>
        </p:nvSpPr>
        <p:spPr>
          <a:xfrm>
            <a:off x="8280000" y="5386950"/>
            <a:ext cx="144000" cy="108000"/>
          </a:xfrm>
        </p:spPr>
        <p:txBody>
          <a:bodyPr/>
          <a:lstStyle/>
          <a:p>
            <a:fld id="{14F1411D-0280-154F-AEAC-4C20B7AA46B2}" type="slidenum">
              <a:rPr lang="nl-NL" smtClean="0"/>
              <a:t>43</a:t>
            </a:fld>
            <a:endParaRPr lang="nl-NL"/>
          </a:p>
        </p:txBody>
      </p:sp>
      <p:sp>
        <p:nvSpPr>
          <p:cNvPr id="6" name="Cube 5">
            <a:extLst>
              <a:ext uri="{FF2B5EF4-FFF2-40B4-BE49-F238E27FC236}">
                <a16:creationId xmlns:a16="http://schemas.microsoft.com/office/drawing/2014/main" id="{82F4AA85-A441-4138-900D-FF83DC1597CA}"/>
              </a:ext>
            </a:extLst>
          </p:cNvPr>
          <p:cNvSpPr/>
          <p:nvPr/>
        </p:nvSpPr>
        <p:spPr>
          <a:xfrm>
            <a:off x="2696307" y="1236304"/>
            <a:ext cx="3528644" cy="1203569"/>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Orchestration</a:t>
            </a:r>
            <a:r>
              <a:rPr lang="nl-NL" dirty="0"/>
              <a:t> engine</a:t>
            </a:r>
            <a:endParaRPr lang="en-NL" dirty="0"/>
          </a:p>
        </p:txBody>
      </p:sp>
      <p:cxnSp>
        <p:nvCxnSpPr>
          <p:cNvPr id="8" name="Straight Arrow Connector 7">
            <a:extLst>
              <a:ext uri="{FF2B5EF4-FFF2-40B4-BE49-F238E27FC236}">
                <a16:creationId xmlns:a16="http://schemas.microsoft.com/office/drawing/2014/main" id="{EF922523-A1D6-4E14-B5B3-6BBE55193E9E}"/>
              </a:ext>
            </a:extLst>
          </p:cNvPr>
          <p:cNvCxnSpPr/>
          <p:nvPr/>
        </p:nvCxnSpPr>
        <p:spPr>
          <a:xfrm>
            <a:off x="2919046"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F570AB6-4519-4E57-B657-707D0D7E2925}"/>
              </a:ext>
            </a:extLst>
          </p:cNvPr>
          <p:cNvCxnSpPr/>
          <p:nvPr/>
        </p:nvCxnSpPr>
        <p:spPr>
          <a:xfrm>
            <a:off x="3778738"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676B70-B71F-401F-8F85-73EA75423F16}"/>
              </a:ext>
            </a:extLst>
          </p:cNvPr>
          <p:cNvCxnSpPr/>
          <p:nvPr/>
        </p:nvCxnSpPr>
        <p:spPr>
          <a:xfrm>
            <a:off x="4875495"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DECC4527-6619-4F49-B951-338CD3D78F77}"/>
              </a:ext>
            </a:extLst>
          </p:cNvPr>
          <p:cNvCxnSpPr/>
          <p:nvPr/>
        </p:nvCxnSpPr>
        <p:spPr>
          <a:xfrm>
            <a:off x="5857630" y="2188305"/>
            <a:ext cx="0" cy="445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Oval 14">
            <a:extLst>
              <a:ext uri="{FF2B5EF4-FFF2-40B4-BE49-F238E27FC236}">
                <a16:creationId xmlns:a16="http://schemas.microsoft.com/office/drawing/2014/main" id="{5D38DE1D-2003-462D-8545-1D03B130B5C6}"/>
              </a:ext>
            </a:extLst>
          </p:cNvPr>
          <p:cNvSpPr/>
          <p:nvPr/>
        </p:nvSpPr>
        <p:spPr>
          <a:xfrm>
            <a:off x="4442179"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6" name="Oval 15">
            <a:extLst>
              <a:ext uri="{FF2B5EF4-FFF2-40B4-BE49-F238E27FC236}">
                <a16:creationId xmlns:a16="http://schemas.microsoft.com/office/drawing/2014/main" id="{8399F3C0-920B-42D8-A82A-7F01B5858460}"/>
              </a:ext>
            </a:extLst>
          </p:cNvPr>
          <p:cNvSpPr/>
          <p:nvPr/>
        </p:nvSpPr>
        <p:spPr>
          <a:xfrm>
            <a:off x="2314657"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7" name="Oval 16">
            <a:extLst>
              <a:ext uri="{FF2B5EF4-FFF2-40B4-BE49-F238E27FC236}">
                <a16:creationId xmlns:a16="http://schemas.microsoft.com/office/drawing/2014/main" id="{E12E1D03-68FA-4C21-9EC2-7B529F79E480}"/>
              </a:ext>
            </a:extLst>
          </p:cNvPr>
          <p:cNvSpPr/>
          <p:nvPr/>
        </p:nvSpPr>
        <p:spPr>
          <a:xfrm>
            <a:off x="3378418"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8" name="Oval 17">
            <a:extLst>
              <a:ext uri="{FF2B5EF4-FFF2-40B4-BE49-F238E27FC236}">
                <a16:creationId xmlns:a16="http://schemas.microsoft.com/office/drawing/2014/main" id="{56736B5D-B450-43D0-A14F-829F2F4D1B84}"/>
              </a:ext>
            </a:extLst>
          </p:cNvPr>
          <p:cNvSpPr/>
          <p:nvPr/>
        </p:nvSpPr>
        <p:spPr>
          <a:xfrm>
            <a:off x="5505939" y="2671382"/>
            <a:ext cx="930029" cy="382954"/>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Proxy Actor</a:t>
            </a:r>
            <a:endParaRPr lang="en-NL" sz="1200" dirty="0"/>
          </a:p>
        </p:txBody>
      </p:sp>
      <p:sp>
        <p:nvSpPr>
          <p:cNvPr id="19" name="Oval 18">
            <a:extLst>
              <a:ext uri="{FF2B5EF4-FFF2-40B4-BE49-F238E27FC236}">
                <a16:creationId xmlns:a16="http://schemas.microsoft.com/office/drawing/2014/main" id="{AC17552E-1ED1-476E-AF77-874F74D4DAFE}"/>
              </a:ext>
            </a:extLst>
          </p:cNvPr>
          <p:cNvSpPr/>
          <p:nvPr/>
        </p:nvSpPr>
        <p:spPr>
          <a:xfrm>
            <a:off x="1735015"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20" name="Oval 19">
            <a:extLst>
              <a:ext uri="{FF2B5EF4-FFF2-40B4-BE49-F238E27FC236}">
                <a16:creationId xmlns:a16="http://schemas.microsoft.com/office/drawing/2014/main" id="{27A89DB9-FC9A-421A-9C69-53F68D79CBFD}"/>
              </a:ext>
            </a:extLst>
          </p:cNvPr>
          <p:cNvSpPr/>
          <p:nvPr/>
        </p:nvSpPr>
        <p:spPr>
          <a:xfrm>
            <a:off x="3089594"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800" dirty="0"/>
              <a:t>µ</a:t>
            </a:r>
          </a:p>
        </p:txBody>
      </p:sp>
      <p:sp>
        <p:nvSpPr>
          <p:cNvPr id="21" name="Oval 20">
            <a:extLst>
              <a:ext uri="{FF2B5EF4-FFF2-40B4-BE49-F238E27FC236}">
                <a16:creationId xmlns:a16="http://schemas.microsoft.com/office/drawing/2014/main" id="{2F3321AF-C1D7-492E-876B-035D5F9B3482}"/>
              </a:ext>
            </a:extLst>
          </p:cNvPr>
          <p:cNvSpPr/>
          <p:nvPr/>
        </p:nvSpPr>
        <p:spPr>
          <a:xfrm>
            <a:off x="4444173"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NL" sz="2800" dirty="0"/>
              <a:t>λ</a:t>
            </a:r>
          </a:p>
        </p:txBody>
      </p:sp>
      <p:sp>
        <p:nvSpPr>
          <p:cNvPr id="22" name="Oval 21">
            <a:extLst>
              <a:ext uri="{FF2B5EF4-FFF2-40B4-BE49-F238E27FC236}">
                <a16:creationId xmlns:a16="http://schemas.microsoft.com/office/drawing/2014/main" id="{318C7B13-CEF2-41DE-860E-6109CA399C1A}"/>
              </a:ext>
            </a:extLst>
          </p:cNvPr>
          <p:cNvSpPr/>
          <p:nvPr/>
        </p:nvSpPr>
        <p:spPr>
          <a:xfrm>
            <a:off x="5798752" y="3792056"/>
            <a:ext cx="1134532" cy="1088554"/>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600" dirty="0"/>
              <a:t>SOAP</a:t>
            </a:r>
            <a:endParaRPr lang="en-NL" sz="1600" dirty="0"/>
          </a:p>
        </p:txBody>
      </p:sp>
      <p:sp>
        <p:nvSpPr>
          <p:cNvPr id="23" name="Lightning Bolt 22">
            <a:extLst>
              <a:ext uri="{FF2B5EF4-FFF2-40B4-BE49-F238E27FC236}">
                <a16:creationId xmlns:a16="http://schemas.microsoft.com/office/drawing/2014/main" id="{19374AE1-92D9-4A48-BD2B-0175A806EB24}"/>
              </a:ext>
            </a:extLst>
          </p:cNvPr>
          <p:cNvSpPr/>
          <p:nvPr/>
        </p:nvSpPr>
        <p:spPr>
          <a:xfrm>
            <a:off x="2285347" y="3166058"/>
            <a:ext cx="204503" cy="461108"/>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Lightning Bolt 23">
            <a:extLst>
              <a:ext uri="{FF2B5EF4-FFF2-40B4-BE49-F238E27FC236}">
                <a16:creationId xmlns:a16="http://schemas.microsoft.com/office/drawing/2014/main" id="{8508D43A-1BF7-4344-A6FF-B09299357697}"/>
              </a:ext>
            </a:extLst>
          </p:cNvPr>
          <p:cNvSpPr/>
          <p:nvPr/>
        </p:nvSpPr>
        <p:spPr>
          <a:xfrm>
            <a:off x="4835808" y="3187326"/>
            <a:ext cx="204503" cy="461108"/>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6" name="Straight Arrow Connector 25">
            <a:extLst>
              <a:ext uri="{FF2B5EF4-FFF2-40B4-BE49-F238E27FC236}">
                <a16:creationId xmlns:a16="http://schemas.microsoft.com/office/drawing/2014/main" id="{7660686F-B41A-4DB9-839E-ACAEDFFFAF88}"/>
              </a:ext>
            </a:extLst>
          </p:cNvPr>
          <p:cNvCxnSpPr>
            <a:cxnSpLocks/>
            <a:stCxn id="17" idx="4"/>
          </p:cNvCxnSpPr>
          <p:nvPr/>
        </p:nvCxnSpPr>
        <p:spPr>
          <a:xfrm>
            <a:off x="3843433" y="3054336"/>
            <a:ext cx="0" cy="231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F49438C4-631E-444F-A798-244B84BE5127}"/>
              </a:ext>
            </a:extLst>
          </p:cNvPr>
          <p:cNvSpPr/>
          <p:nvPr/>
        </p:nvSpPr>
        <p:spPr>
          <a:xfrm>
            <a:off x="3244686" y="3285845"/>
            <a:ext cx="979440" cy="29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cxnSp>
        <p:nvCxnSpPr>
          <p:cNvPr id="30" name="Straight Arrow Connector 29">
            <a:extLst>
              <a:ext uri="{FF2B5EF4-FFF2-40B4-BE49-F238E27FC236}">
                <a16:creationId xmlns:a16="http://schemas.microsoft.com/office/drawing/2014/main" id="{5D572706-20A6-4498-A672-9352DCB45C2B}"/>
              </a:ext>
            </a:extLst>
          </p:cNvPr>
          <p:cNvCxnSpPr>
            <a:stCxn id="28" idx="2"/>
            <a:endCxn id="20" idx="0"/>
          </p:cNvCxnSpPr>
          <p:nvPr/>
        </p:nvCxnSpPr>
        <p:spPr>
          <a:xfrm flipH="1">
            <a:off x="3656860" y="3585783"/>
            <a:ext cx="77546" cy="2062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F081454C-6C65-4629-9D63-D1D70923461A}"/>
              </a:ext>
            </a:extLst>
          </p:cNvPr>
          <p:cNvSpPr/>
          <p:nvPr/>
        </p:nvSpPr>
        <p:spPr>
          <a:xfrm>
            <a:off x="5735231" y="3281477"/>
            <a:ext cx="979440" cy="2999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Enterprise Service Bus</a:t>
            </a:r>
            <a:endParaRPr lang="en-NL" sz="1050" dirty="0"/>
          </a:p>
        </p:txBody>
      </p:sp>
      <p:cxnSp>
        <p:nvCxnSpPr>
          <p:cNvPr id="33" name="Straight Arrow Connector 32">
            <a:extLst>
              <a:ext uri="{FF2B5EF4-FFF2-40B4-BE49-F238E27FC236}">
                <a16:creationId xmlns:a16="http://schemas.microsoft.com/office/drawing/2014/main" id="{456983D2-3E91-420F-86CD-E948B4BF01BA}"/>
              </a:ext>
            </a:extLst>
          </p:cNvPr>
          <p:cNvCxnSpPr>
            <a:stCxn id="18" idx="4"/>
            <a:endCxn id="31" idx="0"/>
          </p:cNvCxnSpPr>
          <p:nvPr/>
        </p:nvCxnSpPr>
        <p:spPr>
          <a:xfrm>
            <a:off x="5970954" y="3054336"/>
            <a:ext cx="253997" cy="22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96751C-24FC-46F0-8440-588DD1C4E325}"/>
              </a:ext>
            </a:extLst>
          </p:cNvPr>
          <p:cNvCxnSpPr>
            <a:cxnSpLocks/>
            <a:stCxn id="31" idx="2"/>
          </p:cNvCxnSpPr>
          <p:nvPr/>
        </p:nvCxnSpPr>
        <p:spPr>
          <a:xfrm>
            <a:off x="6224951" y="3581415"/>
            <a:ext cx="0" cy="22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Speech Bubble: Rectangle 37">
            <a:extLst>
              <a:ext uri="{FF2B5EF4-FFF2-40B4-BE49-F238E27FC236}">
                <a16:creationId xmlns:a16="http://schemas.microsoft.com/office/drawing/2014/main" id="{A81ABD49-8858-4D4A-8127-CA9745831286}"/>
              </a:ext>
            </a:extLst>
          </p:cNvPr>
          <p:cNvSpPr/>
          <p:nvPr/>
        </p:nvSpPr>
        <p:spPr>
          <a:xfrm>
            <a:off x="6769378" y="634520"/>
            <a:ext cx="2133600" cy="1203568"/>
          </a:xfrm>
          <a:prstGeom prst="wedgeRectCallout">
            <a:avLst>
              <a:gd name="adj1" fmla="val -81788"/>
              <a:gd name="adj2" fmla="val 65031"/>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nl-NL" sz="1200" dirty="0"/>
              <a:t>Multi-</a:t>
            </a:r>
            <a:r>
              <a:rPr lang="nl-NL" sz="1200" dirty="0" err="1"/>
              <a:t>instance</a:t>
            </a:r>
            <a:r>
              <a:rPr lang="nl-NL" sz="1200" dirty="0"/>
              <a:t>, </a:t>
            </a:r>
            <a:r>
              <a:rPr lang="nl-NL" sz="1200" dirty="0" err="1"/>
              <a:t>Distributed,Scalable</a:t>
            </a:r>
            <a:endParaRPr lang="nl-NL" sz="1200" dirty="0"/>
          </a:p>
          <a:p>
            <a:r>
              <a:rPr lang="nl-NL" sz="1200" dirty="0" err="1"/>
              <a:t>Flexible</a:t>
            </a:r>
            <a:r>
              <a:rPr lang="nl-NL" sz="1200" dirty="0"/>
              <a:t> workflow </a:t>
            </a:r>
            <a:r>
              <a:rPr lang="nl-NL" sz="1200" dirty="0" err="1"/>
              <a:t>definition</a:t>
            </a:r>
            <a:endParaRPr lang="nl-NL" sz="1200" dirty="0"/>
          </a:p>
          <a:p>
            <a:r>
              <a:rPr lang="nl-NL" sz="1200" dirty="0"/>
              <a:t>Shared, </a:t>
            </a:r>
            <a:r>
              <a:rPr lang="nl-NL" sz="1200" dirty="0" err="1"/>
              <a:t>flexible</a:t>
            </a:r>
            <a:r>
              <a:rPr lang="nl-NL" sz="1200" dirty="0"/>
              <a:t> </a:t>
            </a:r>
            <a:r>
              <a:rPr lang="nl-NL" sz="1200" dirty="0" err="1"/>
              <a:t>instance</a:t>
            </a:r>
            <a:r>
              <a:rPr lang="nl-NL" sz="1200" dirty="0"/>
              <a:t> state</a:t>
            </a:r>
            <a:endParaRPr lang="en-NL" sz="1200" dirty="0"/>
          </a:p>
        </p:txBody>
      </p:sp>
      <p:sp>
        <p:nvSpPr>
          <p:cNvPr id="39" name="Cylinder 38">
            <a:extLst>
              <a:ext uri="{FF2B5EF4-FFF2-40B4-BE49-F238E27FC236}">
                <a16:creationId xmlns:a16="http://schemas.microsoft.com/office/drawing/2014/main" id="{0A0F9F83-D372-4BE2-99C0-E7EB2E517A0D}"/>
              </a:ext>
            </a:extLst>
          </p:cNvPr>
          <p:cNvSpPr/>
          <p:nvPr/>
        </p:nvSpPr>
        <p:spPr>
          <a:xfrm>
            <a:off x="4875495" y="849912"/>
            <a:ext cx="1055665" cy="632227"/>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41" name="Oval 40">
            <a:extLst>
              <a:ext uri="{FF2B5EF4-FFF2-40B4-BE49-F238E27FC236}">
                <a16:creationId xmlns:a16="http://schemas.microsoft.com/office/drawing/2014/main" id="{F94C0B0D-0557-4C53-86B8-0F7D9B70AA2C}"/>
              </a:ext>
            </a:extLst>
          </p:cNvPr>
          <p:cNvSpPr/>
          <p:nvPr/>
        </p:nvSpPr>
        <p:spPr>
          <a:xfrm>
            <a:off x="1420926"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2" name="Oval 41">
            <a:extLst>
              <a:ext uri="{FF2B5EF4-FFF2-40B4-BE49-F238E27FC236}">
                <a16:creationId xmlns:a16="http://schemas.microsoft.com/office/drawing/2014/main" id="{9504D17B-1AF7-46A8-A956-CE3EB3ACE95A}"/>
              </a:ext>
            </a:extLst>
          </p:cNvPr>
          <p:cNvSpPr/>
          <p:nvPr/>
        </p:nvSpPr>
        <p:spPr>
          <a:xfrm>
            <a:off x="1106837"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3" name="Oval 42">
            <a:extLst>
              <a:ext uri="{FF2B5EF4-FFF2-40B4-BE49-F238E27FC236}">
                <a16:creationId xmlns:a16="http://schemas.microsoft.com/office/drawing/2014/main" id="{61B6AD44-C33B-4035-805A-A86D1E2341F4}"/>
              </a:ext>
            </a:extLst>
          </p:cNvPr>
          <p:cNvSpPr/>
          <p:nvPr/>
        </p:nvSpPr>
        <p:spPr>
          <a:xfrm>
            <a:off x="792748" y="3792056"/>
            <a:ext cx="1134532" cy="1088554"/>
          </a:xfrm>
          <a:prstGeom prst="ellips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NL" sz="2800" dirty="0"/>
              <a:t>µ</a:t>
            </a:r>
          </a:p>
        </p:txBody>
      </p:sp>
      <p:sp>
        <p:nvSpPr>
          <p:cNvPr id="44" name="Oval 43">
            <a:extLst>
              <a:ext uri="{FF2B5EF4-FFF2-40B4-BE49-F238E27FC236}">
                <a16:creationId xmlns:a16="http://schemas.microsoft.com/office/drawing/2014/main" id="{FE4DE3A8-102A-4624-B47A-E49D54AE8F57}"/>
              </a:ext>
            </a:extLst>
          </p:cNvPr>
          <p:cNvSpPr/>
          <p:nvPr/>
        </p:nvSpPr>
        <p:spPr>
          <a:xfrm>
            <a:off x="6658808" y="3670585"/>
            <a:ext cx="1134532" cy="1088554"/>
          </a:xfrm>
          <a:prstGeom prst="ellipse">
            <a:avLst/>
          </a:prstGeom>
          <a:solidFill>
            <a:schemeClr val="accent6">
              <a:lumMod val="75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600" dirty="0"/>
              <a:t>SOAP</a:t>
            </a:r>
            <a:endParaRPr lang="en-NL" sz="1600" dirty="0"/>
          </a:p>
        </p:txBody>
      </p:sp>
      <p:sp>
        <p:nvSpPr>
          <p:cNvPr id="45" name="Oval 44">
            <a:extLst>
              <a:ext uri="{FF2B5EF4-FFF2-40B4-BE49-F238E27FC236}">
                <a16:creationId xmlns:a16="http://schemas.microsoft.com/office/drawing/2014/main" id="{75B9F54B-9AD3-47DC-893F-2F7EECF61C90}"/>
              </a:ext>
            </a:extLst>
          </p:cNvPr>
          <p:cNvSpPr/>
          <p:nvPr/>
        </p:nvSpPr>
        <p:spPr>
          <a:xfrm>
            <a:off x="7545258" y="4068735"/>
            <a:ext cx="832388" cy="811875"/>
          </a:xfrm>
          <a:prstGeom prst="ellipse">
            <a:avLst/>
          </a:prstGeom>
          <a:solidFill>
            <a:schemeClr val="accent6">
              <a:lumMod val="40000"/>
              <a:lumOff val="6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a:t>SOAP</a:t>
            </a:r>
            <a:endParaRPr lang="en-NL" sz="1100" dirty="0"/>
          </a:p>
        </p:txBody>
      </p:sp>
      <p:cxnSp>
        <p:nvCxnSpPr>
          <p:cNvPr id="47" name="Connector: Elbow 46">
            <a:extLst>
              <a:ext uri="{FF2B5EF4-FFF2-40B4-BE49-F238E27FC236}">
                <a16:creationId xmlns:a16="http://schemas.microsoft.com/office/drawing/2014/main" id="{F8390303-14F0-437D-9F46-7FBE3B2AB15C}"/>
              </a:ext>
            </a:extLst>
          </p:cNvPr>
          <p:cNvCxnSpPr>
            <a:cxnSpLocks/>
            <a:stCxn id="31" idx="3"/>
            <a:endCxn id="45" idx="0"/>
          </p:cNvCxnSpPr>
          <p:nvPr/>
        </p:nvCxnSpPr>
        <p:spPr>
          <a:xfrm>
            <a:off x="6714671" y="3431446"/>
            <a:ext cx="1246781" cy="63728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9F7200D-1313-4164-BF24-2F59698670D0}"/>
              </a:ext>
            </a:extLst>
          </p:cNvPr>
          <p:cNvCxnSpPr>
            <a:stCxn id="31" idx="3"/>
            <a:endCxn id="44" idx="0"/>
          </p:cNvCxnSpPr>
          <p:nvPr/>
        </p:nvCxnSpPr>
        <p:spPr>
          <a:xfrm>
            <a:off x="6714671" y="3431446"/>
            <a:ext cx="511403" cy="239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99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3"/>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8" grpId="0" animBg="1"/>
      <p:bldP spid="31" grpId="0" animBg="1"/>
      <p:bldP spid="38" grpId="0" animBg="1"/>
      <p:bldP spid="39" grpId="0" animBg="1"/>
      <p:bldP spid="41" grpId="0" animBg="1"/>
      <p:bldP spid="42" grpId="0" animBg="1"/>
      <p:bldP spid="43" grpId="0" animBg="1"/>
      <p:bldP spid="44" grpId="0" animBg="1"/>
      <p:bldP spid="4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D1EC74-C5A4-4A32-B0A4-6456257B5C0B}"/>
              </a:ext>
            </a:extLst>
          </p:cNvPr>
          <p:cNvSpPr>
            <a:spLocks noGrp="1"/>
          </p:cNvSpPr>
          <p:nvPr>
            <p:ph type="title"/>
          </p:nvPr>
        </p:nvSpPr>
        <p:spPr/>
        <p:txBody>
          <a:bodyPr/>
          <a:lstStyle/>
          <a:p>
            <a:r>
              <a:rPr lang="nl-NL" dirty="0" err="1"/>
              <a:t>Hybrid</a:t>
            </a:r>
            <a:r>
              <a:rPr lang="nl-NL" dirty="0"/>
              <a:t> (2)</a:t>
            </a:r>
            <a:endParaRPr lang="en-NL" dirty="0"/>
          </a:p>
        </p:txBody>
      </p:sp>
      <p:sp>
        <p:nvSpPr>
          <p:cNvPr id="3" name="Content Placeholder 2">
            <a:extLst>
              <a:ext uri="{FF2B5EF4-FFF2-40B4-BE49-F238E27FC236}">
                <a16:creationId xmlns:a16="http://schemas.microsoft.com/office/drawing/2014/main" id="{BF75236C-9831-480C-A789-90D6C297FB4E}"/>
              </a:ext>
            </a:extLst>
          </p:cNvPr>
          <p:cNvSpPr>
            <a:spLocks noGrp="1"/>
          </p:cNvSpPr>
          <p:nvPr>
            <p:ph idx="1"/>
          </p:nvPr>
        </p:nvSpPr>
        <p:spPr>
          <a:xfrm>
            <a:off x="720003" y="936000"/>
            <a:ext cx="7977430" cy="3780000"/>
          </a:xfrm>
        </p:spPr>
        <p:txBody>
          <a:bodyPr/>
          <a:lstStyle/>
          <a:p>
            <a:r>
              <a:rPr lang="nl-NL" dirty="0" err="1"/>
              <a:t>Embrace</a:t>
            </a:r>
            <a:r>
              <a:rPr lang="nl-NL" dirty="0"/>
              <a:t> (or at </a:t>
            </a:r>
            <a:r>
              <a:rPr lang="nl-NL" dirty="0" err="1"/>
              <a:t>least</a:t>
            </a:r>
            <a:r>
              <a:rPr lang="nl-NL" dirty="0"/>
              <a:t> </a:t>
            </a:r>
            <a:r>
              <a:rPr lang="nl-NL" dirty="0" err="1"/>
              <a:t>allow</a:t>
            </a:r>
            <a:r>
              <a:rPr lang="nl-NL" dirty="0"/>
              <a:t>) </a:t>
            </a:r>
            <a:r>
              <a:rPr lang="nl-NL" dirty="0" err="1"/>
              <a:t>synchronous</a:t>
            </a:r>
            <a:r>
              <a:rPr lang="nl-NL" dirty="0"/>
              <a:t> </a:t>
            </a:r>
            <a:r>
              <a:rPr lang="nl-NL" dirty="0" err="1"/>
              <a:t>orchestration</a:t>
            </a:r>
            <a:r>
              <a:rPr lang="nl-NL" dirty="0"/>
              <a:t> </a:t>
            </a:r>
            <a:r>
              <a:rPr lang="nl-NL" i="1" dirty="0" err="1"/>
              <a:t>within</a:t>
            </a:r>
            <a:r>
              <a:rPr lang="nl-NL" i="1" dirty="0"/>
              <a:t> a domain or </a:t>
            </a:r>
            <a:r>
              <a:rPr lang="nl-NL" i="1" dirty="0" err="1"/>
              <a:t>bounded</a:t>
            </a:r>
            <a:r>
              <a:rPr lang="nl-NL" i="1" dirty="0"/>
              <a:t> context</a:t>
            </a:r>
          </a:p>
          <a:p>
            <a:pPr lvl="1"/>
            <a:r>
              <a:rPr lang="nl-NL" dirty="0"/>
              <a:t>For (</a:t>
            </a:r>
            <a:r>
              <a:rPr lang="nl-NL" dirty="0" err="1"/>
              <a:t>parts</a:t>
            </a:r>
            <a:r>
              <a:rPr lang="nl-NL" dirty="0"/>
              <a:t> of) </a:t>
            </a:r>
            <a:r>
              <a:rPr lang="nl-NL" dirty="0" err="1"/>
              <a:t>flows</a:t>
            </a:r>
            <a:r>
              <a:rPr lang="nl-NL" dirty="0"/>
              <a:t> </a:t>
            </a:r>
            <a:r>
              <a:rPr lang="nl-NL" dirty="0" err="1"/>
              <a:t>that</a:t>
            </a:r>
            <a:r>
              <a:rPr lang="nl-NL" dirty="0"/>
              <a:t> are </a:t>
            </a:r>
            <a:r>
              <a:rPr lang="nl-NL" dirty="0" err="1"/>
              <a:t>the</a:t>
            </a:r>
            <a:r>
              <a:rPr lang="nl-NL" dirty="0"/>
              <a:t> </a:t>
            </a:r>
            <a:r>
              <a:rPr lang="nl-NL" dirty="0" err="1"/>
              <a:t>responsbility</a:t>
            </a:r>
            <a:r>
              <a:rPr lang="nl-NL" dirty="0"/>
              <a:t> </a:t>
            </a:r>
            <a:r>
              <a:rPr lang="nl-NL" dirty="0" err="1"/>
              <a:t>within</a:t>
            </a:r>
            <a:r>
              <a:rPr lang="nl-NL" dirty="0"/>
              <a:t> a domain – </a:t>
            </a:r>
            <a:r>
              <a:rPr lang="nl-NL" dirty="0" err="1"/>
              <a:t>and</a:t>
            </a:r>
            <a:r>
              <a:rPr lang="nl-NL" dirty="0"/>
              <a:t> a team</a:t>
            </a:r>
          </a:p>
          <a:p>
            <a:r>
              <a:rPr lang="nl-NL" dirty="0" err="1"/>
              <a:t>And</a:t>
            </a:r>
            <a:r>
              <a:rPr lang="nl-NL" dirty="0"/>
              <a:t> </a:t>
            </a:r>
            <a:r>
              <a:rPr lang="nl-NL" dirty="0" err="1"/>
              <a:t>use</a:t>
            </a:r>
            <a:r>
              <a:rPr lang="nl-NL" dirty="0"/>
              <a:t> (</a:t>
            </a:r>
            <a:r>
              <a:rPr lang="nl-NL" dirty="0" err="1"/>
              <a:t>facilitated</a:t>
            </a:r>
            <a:r>
              <a:rPr lang="nl-NL" dirty="0"/>
              <a:t>) </a:t>
            </a:r>
            <a:r>
              <a:rPr lang="nl-NL" dirty="0" err="1"/>
              <a:t>choreography</a:t>
            </a:r>
            <a:r>
              <a:rPr lang="nl-NL" dirty="0"/>
              <a:t> for </a:t>
            </a:r>
            <a:r>
              <a:rPr lang="nl-NL" dirty="0" err="1"/>
              <a:t>flows</a:t>
            </a:r>
            <a:r>
              <a:rPr lang="nl-NL" dirty="0"/>
              <a:t> </a:t>
            </a:r>
            <a:r>
              <a:rPr lang="nl-NL" dirty="0" err="1"/>
              <a:t>stretching</a:t>
            </a:r>
            <a:r>
              <a:rPr lang="nl-NL" dirty="0"/>
              <a:t> </a:t>
            </a:r>
            <a:r>
              <a:rPr lang="nl-NL" dirty="0" err="1"/>
              <a:t>across</a:t>
            </a:r>
            <a:r>
              <a:rPr lang="nl-NL" dirty="0"/>
              <a:t> </a:t>
            </a:r>
            <a:r>
              <a:rPr lang="nl-NL" dirty="0" err="1"/>
              <a:t>domains</a:t>
            </a:r>
            <a:endParaRPr lang="nl-NL" dirty="0"/>
          </a:p>
          <a:p>
            <a:pPr lvl="1"/>
            <a:r>
              <a:rPr lang="nl-NL" dirty="0" err="1"/>
              <a:t>To</a:t>
            </a:r>
            <a:r>
              <a:rPr lang="nl-NL" dirty="0"/>
              <a:t> </a:t>
            </a:r>
            <a:r>
              <a:rPr lang="nl-NL" dirty="0" err="1"/>
              <a:t>retain</a:t>
            </a:r>
            <a:r>
              <a:rPr lang="nl-NL" dirty="0"/>
              <a:t> strong </a:t>
            </a:r>
            <a:r>
              <a:rPr lang="nl-NL" dirty="0" err="1"/>
              <a:t>decoupling</a:t>
            </a:r>
            <a:r>
              <a:rPr lang="nl-NL" dirty="0"/>
              <a:t> </a:t>
            </a:r>
            <a:r>
              <a:rPr lang="nl-NL" dirty="0" err="1"/>
              <a:t>and</a:t>
            </a:r>
            <a:r>
              <a:rPr lang="nl-NL" dirty="0"/>
              <a:t> flexibility </a:t>
            </a:r>
            <a:r>
              <a:rPr lang="nl-NL" dirty="0" err="1"/>
              <a:t>between</a:t>
            </a:r>
            <a:r>
              <a:rPr lang="nl-NL" dirty="0"/>
              <a:t> </a:t>
            </a:r>
            <a:r>
              <a:rPr lang="nl-NL" dirty="0" err="1"/>
              <a:t>domains</a:t>
            </a:r>
            <a:endParaRPr lang="nl-NL" dirty="0"/>
          </a:p>
          <a:p>
            <a:r>
              <a:rPr lang="nl-NL" dirty="0" err="1"/>
              <a:t>Perhaps</a:t>
            </a:r>
            <a:r>
              <a:rPr lang="nl-NL" dirty="0"/>
              <a:t> a Proxy service </a:t>
            </a:r>
            <a:r>
              <a:rPr lang="nl-NL" dirty="0" err="1"/>
              <a:t>can</a:t>
            </a:r>
            <a:r>
              <a:rPr lang="nl-NL" dirty="0"/>
              <a:t> </a:t>
            </a:r>
            <a:r>
              <a:rPr lang="nl-NL" dirty="0" err="1"/>
              <a:t>consume</a:t>
            </a:r>
            <a:r>
              <a:rPr lang="nl-NL" dirty="0"/>
              <a:t> </a:t>
            </a:r>
            <a:r>
              <a:rPr lang="nl-NL" dirty="0" err="1"/>
              <a:t>the</a:t>
            </a:r>
            <a:r>
              <a:rPr lang="nl-NL" dirty="0"/>
              <a:t> “</a:t>
            </a:r>
            <a:r>
              <a:rPr lang="nl-NL" dirty="0" err="1"/>
              <a:t>choreographed</a:t>
            </a:r>
            <a:r>
              <a:rPr lang="nl-NL" dirty="0"/>
              <a:t>” event </a:t>
            </a:r>
            <a:r>
              <a:rPr lang="nl-NL" dirty="0" err="1"/>
              <a:t>and</a:t>
            </a:r>
            <a:r>
              <a:rPr lang="nl-NL" dirty="0"/>
              <a:t> turn </a:t>
            </a:r>
            <a:r>
              <a:rPr lang="nl-NL" dirty="0" err="1"/>
              <a:t>it</a:t>
            </a:r>
            <a:r>
              <a:rPr lang="nl-NL" dirty="0"/>
              <a:t> in </a:t>
            </a:r>
            <a:r>
              <a:rPr lang="nl-NL" dirty="0" err="1"/>
              <a:t>locally</a:t>
            </a:r>
            <a:r>
              <a:rPr lang="nl-NL" dirty="0"/>
              <a:t> </a:t>
            </a:r>
            <a:r>
              <a:rPr lang="nl-NL" dirty="0" err="1"/>
              <a:t>orchestrated</a:t>
            </a:r>
            <a:r>
              <a:rPr lang="nl-NL" dirty="0"/>
              <a:t> logic</a:t>
            </a:r>
          </a:p>
        </p:txBody>
      </p:sp>
      <p:sp>
        <p:nvSpPr>
          <p:cNvPr id="4" name="Footer Placeholder 3">
            <a:extLst>
              <a:ext uri="{FF2B5EF4-FFF2-40B4-BE49-F238E27FC236}">
                <a16:creationId xmlns:a16="http://schemas.microsoft.com/office/drawing/2014/main" id="{F4D95A82-BD09-4E5B-992C-08EE1C5CE55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1E91BCF-EB43-4D68-9793-C88444AFFA82}"/>
              </a:ext>
            </a:extLst>
          </p:cNvPr>
          <p:cNvSpPr>
            <a:spLocks noGrp="1"/>
          </p:cNvSpPr>
          <p:nvPr>
            <p:ph type="sldNum" sz="quarter" idx="12"/>
          </p:nvPr>
        </p:nvSpPr>
        <p:spPr/>
        <p:txBody>
          <a:bodyPr/>
          <a:lstStyle/>
          <a:p>
            <a:fld id="{14F1411D-0280-154F-AEAC-4C20B7AA46B2}" type="slidenum">
              <a:rPr lang="nl-NL" smtClean="0"/>
              <a:t>44</a:t>
            </a:fld>
            <a:endParaRPr lang="nl-NL"/>
          </a:p>
        </p:txBody>
      </p:sp>
      <p:pic>
        <p:nvPicPr>
          <p:cNvPr id="5122" name="Picture 2" descr="Proxies">
            <a:extLst>
              <a:ext uri="{FF2B5EF4-FFF2-40B4-BE49-F238E27FC236}">
                <a16:creationId xmlns:a16="http://schemas.microsoft.com/office/drawing/2014/main" id="{F5A1368A-D6FF-4A2B-92B9-EF2C4A3CEA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23625" y="2487150"/>
            <a:ext cx="3000375"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211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2540341B-A384-4C71-AB66-40472CE48252}"/>
              </a:ext>
            </a:extLst>
          </p:cNvPr>
          <p:cNvSpPr/>
          <p:nvPr/>
        </p:nvSpPr>
        <p:spPr>
          <a:xfrm>
            <a:off x="2297723" y="349429"/>
            <a:ext cx="4491227" cy="2359007"/>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25" name="Cloud 24">
            <a:extLst>
              <a:ext uri="{FF2B5EF4-FFF2-40B4-BE49-F238E27FC236}">
                <a16:creationId xmlns:a16="http://schemas.microsoft.com/office/drawing/2014/main" id="{EF4A3591-9D2F-4820-9E79-95F7751C002D}"/>
              </a:ext>
            </a:extLst>
          </p:cNvPr>
          <p:cNvSpPr/>
          <p:nvPr/>
        </p:nvSpPr>
        <p:spPr>
          <a:xfrm>
            <a:off x="-197258" y="2934703"/>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Cloud 23">
            <a:extLst>
              <a:ext uri="{FF2B5EF4-FFF2-40B4-BE49-F238E27FC236}">
                <a16:creationId xmlns:a16="http://schemas.microsoft.com/office/drawing/2014/main" id="{CB573645-EFE2-4AE1-81B6-2D9B1F9A8CFC}"/>
              </a:ext>
            </a:extLst>
          </p:cNvPr>
          <p:cNvSpPr/>
          <p:nvPr/>
        </p:nvSpPr>
        <p:spPr>
          <a:xfrm>
            <a:off x="5666154" y="2516554"/>
            <a:ext cx="3540369" cy="2140067"/>
          </a:xfrm>
          <a:prstGeom prst="cloud">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138FB061-A31C-48E0-85A2-7E5B15623DC8}"/>
              </a:ext>
            </a:extLst>
          </p:cNvPr>
          <p:cNvSpPr>
            <a:spLocks noGrp="1"/>
          </p:cNvSpPr>
          <p:nvPr>
            <p:ph type="title"/>
          </p:nvPr>
        </p:nvSpPr>
        <p:spPr/>
        <p:txBody>
          <a:bodyPr/>
          <a:lstStyle/>
          <a:p>
            <a:r>
              <a:rPr lang="nl-NL" dirty="0"/>
              <a:t>Cross </a:t>
            </a:r>
            <a:r>
              <a:rPr lang="nl-NL" dirty="0" err="1"/>
              <a:t>Bounded</a:t>
            </a:r>
            <a:r>
              <a:rPr lang="nl-NL" dirty="0"/>
              <a:t> Context | </a:t>
            </a:r>
            <a:br>
              <a:rPr lang="nl-NL" dirty="0"/>
            </a:br>
            <a:r>
              <a:rPr lang="nl-NL" dirty="0"/>
              <a:t>Domain</a:t>
            </a:r>
            <a:endParaRPr lang="en-NL" dirty="0"/>
          </a:p>
        </p:txBody>
      </p:sp>
      <p:sp>
        <p:nvSpPr>
          <p:cNvPr id="4" name="Footer Placeholder 3">
            <a:extLst>
              <a:ext uri="{FF2B5EF4-FFF2-40B4-BE49-F238E27FC236}">
                <a16:creationId xmlns:a16="http://schemas.microsoft.com/office/drawing/2014/main" id="{B56A84B5-ECCD-46D8-BB13-B8EC8257950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8EEF2FF-C875-4EA4-A88C-7544143EFE6D}"/>
              </a:ext>
            </a:extLst>
          </p:cNvPr>
          <p:cNvSpPr>
            <a:spLocks noGrp="1"/>
          </p:cNvSpPr>
          <p:nvPr>
            <p:ph type="sldNum" sz="quarter" idx="12"/>
          </p:nvPr>
        </p:nvSpPr>
        <p:spPr/>
        <p:txBody>
          <a:bodyPr/>
          <a:lstStyle/>
          <a:p>
            <a:fld id="{14F1411D-0280-154F-AEAC-4C20B7AA46B2}" type="slidenum">
              <a:rPr lang="nl-NL" smtClean="0"/>
              <a:t>45</a:t>
            </a:fld>
            <a:endParaRPr lang="nl-NL"/>
          </a:p>
        </p:txBody>
      </p:sp>
      <p:sp>
        <p:nvSpPr>
          <p:cNvPr id="6" name="Oval 5">
            <a:extLst>
              <a:ext uri="{FF2B5EF4-FFF2-40B4-BE49-F238E27FC236}">
                <a16:creationId xmlns:a16="http://schemas.microsoft.com/office/drawing/2014/main" id="{2FB8D980-575B-4CE8-8AA8-CED087813979}"/>
              </a:ext>
            </a:extLst>
          </p:cNvPr>
          <p:cNvSpPr/>
          <p:nvPr/>
        </p:nvSpPr>
        <p:spPr>
          <a:xfrm>
            <a:off x="336062" y="3055815"/>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9815F6FE-574E-47E2-A3F9-624C750A1F5B}"/>
              </a:ext>
            </a:extLst>
          </p:cNvPr>
          <p:cNvSpPr/>
          <p:nvPr/>
        </p:nvSpPr>
        <p:spPr>
          <a:xfrm>
            <a:off x="3161324" y="3198638"/>
            <a:ext cx="2383692" cy="1656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8" name="Oval 7">
            <a:extLst>
              <a:ext uri="{FF2B5EF4-FFF2-40B4-BE49-F238E27FC236}">
                <a16:creationId xmlns:a16="http://schemas.microsoft.com/office/drawing/2014/main" id="{B9C2569D-B379-4921-A73B-5C0F33825BD5}"/>
              </a:ext>
            </a:extLst>
          </p:cNvPr>
          <p:cNvSpPr/>
          <p:nvPr/>
        </p:nvSpPr>
        <p:spPr>
          <a:xfrm>
            <a:off x="6040308" y="2763123"/>
            <a:ext cx="2383692" cy="16568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9" name="Rectangle 8">
            <a:extLst>
              <a:ext uri="{FF2B5EF4-FFF2-40B4-BE49-F238E27FC236}">
                <a16:creationId xmlns:a16="http://schemas.microsoft.com/office/drawing/2014/main" id="{60CA9FF4-C325-4B8A-B089-1AA70FD1D712}"/>
              </a:ext>
            </a:extLst>
          </p:cNvPr>
          <p:cNvSpPr/>
          <p:nvPr/>
        </p:nvSpPr>
        <p:spPr>
          <a:xfrm>
            <a:off x="3461231" y="984508"/>
            <a:ext cx="2579077" cy="795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a:t>Facilitated</a:t>
            </a:r>
            <a:r>
              <a:rPr lang="nl-NL" dirty="0"/>
              <a:t> </a:t>
            </a:r>
            <a:r>
              <a:rPr lang="nl-NL" dirty="0" err="1"/>
              <a:t>Choreography</a:t>
            </a:r>
            <a:endParaRPr lang="en-NL" dirty="0"/>
          </a:p>
        </p:txBody>
      </p:sp>
      <p:sp>
        <p:nvSpPr>
          <p:cNvPr id="10" name="Rectangle 9">
            <a:extLst>
              <a:ext uri="{FF2B5EF4-FFF2-40B4-BE49-F238E27FC236}">
                <a16:creationId xmlns:a16="http://schemas.microsoft.com/office/drawing/2014/main" id="{B64B30CE-95A5-4EE0-B7A9-4C83E3534CDD}"/>
              </a:ext>
            </a:extLst>
          </p:cNvPr>
          <p:cNvSpPr/>
          <p:nvPr/>
        </p:nvSpPr>
        <p:spPr>
          <a:xfrm>
            <a:off x="928077" y="3236431"/>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1" name="Rectangle 10">
            <a:extLst>
              <a:ext uri="{FF2B5EF4-FFF2-40B4-BE49-F238E27FC236}">
                <a16:creationId xmlns:a16="http://schemas.microsoft.com/office/drawing/2014/main" id="{274D9386-5034-4BDA-AA3F-38BE4E42DC94}"/>
              </a:ext>
            </a:extLst>
          </p:cNvPr>
          <p:cNvSpPr/>
          <p:nvPr/>
        </p:nvSpPr>
        <p:spPr>
          <a:xfrm>
            <a:off x="3854939" y="3488431"/>
            <a:ext cx="1199661" cy="504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Orchestrator</a:t>
            </a:r>
            <a:endParaRPr lang="en-NL" dirty="0"/>
          </a:p>
        </p:txBody>
      </p:sp>
      <p:sp>
        <p:nvSpPr>
          <p:cNvPr id="12" name="Rectangle 11">
            <a:extLst>
              <a:ext uri="{FF2B5EF4-FFF2-40B4-BE49-F238E27FC236}">
                <a16:creationId xmlns:a16="http://schemas.microsoft.com/office/drawing/2014/main" id="{71819232-BC30-4C1A-B561-8E1FDA53B284}"/>
              </a:ext>
            </a:extLst>
          </p:cNvPr>
          <p:cNvSpPr/>
          <p:nvPr/>
        </p:nvSpPr>
        <p:spPr>
          <a:xfrm>
            <a:off x="6588000" y="2943662"/>
            <a:ext cx="1199661"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200" dirty="0" err="1"/>
              <a:t>Facilitated</a:t>
            </a:r>
            <a:r>
              <a:rPr lang="nl-NL" sz="1200" dirty="0"/>
              <a:t> </a:t>
            </a:r>
            <a:r>
              <a:rPr lang="nl-NL" sz="1200" dirty="0" err="1"/>
              <a:t>Choreography</a:t>
            </a:r>
            <a:endParaRPr lang="en-NL" sz="1200" dirty="0"/>
          </a:p>
        </p:txBody>
      </p:sp>
      <p:sp>
        <p:nvSpPr>
          <p:cNvPr id="13" name="Cylinder 12">
            <a:extLst>
              <a:ext uri="{FF2B5EF4-FFF2-40B4-BE49-F238E27FC236}">
                <a16:creationId xmlns:a16="http://schemas.microsoft.com/office/drawing/2014/main" id="{446FFED8-C55D-491D-8CA1-8156CD0868A4}"/>
              </a:ext>
            </a:extLst>
          </p:cNvPr>
          <p:cNvSpPr/>
          <p:nvPr/>
        </p:nvSpPr>
        <p:spPr>
          <a:xfrm>
            <a:off x="500185" y="1151069"/>
            <a:ext cx="1469292" cy="93661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14" name="Cylinder 13">
            <a:extLst>
              <a:ext uri="{FF2B5EF4-FFF2-40B4-BE49-F238E27FC236}">
                <a16:creationId xmlns:a16="http://schemas.microsoft.com/office/drawing/2014/main" id="{2C589E7E-14A8-4384-9159-67117372ECBE}"/>
              </a:ext>
            </a:extLst>
          </p:cNvPr>
          <p:cNvSpPr/>
          <p:nvPr/>
        </p:nvSpPr>
        <p:spPr>
          <a:xfrm>
            <a:off x="4968000" y="1602154"/>
            <a:ext cx="870092" cy="6081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15" name="Cylinder 14">
            <a:extLst>
              <a:ext uri="{FF2B5EF4-FFF2-40B4-BE49-F238E27FC236}">
                <a16:creationId xmlns:a16="http://schemas.microsoft.com/office/drawing/2014/main" id="{06635D23-0FB2-46FF-995C-2D7E1C8895DD}"/>
              </a:ext>
            </a:extLst>
          </p:cNvPr>
          <p:cNvSpPr/>
          <p:nvPr/>
        </p:nvSpPr>
        <p:spPr>
          <a:xfrm>
            <a:off x="3596953" y="693077"/>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6" name="Cube 15">
            <a:extLst>
              <a:ext uri="{FF2B5EF4-FFF2-40B4-BE49-F238E27FC236}">
                <a16:creationId xmlns:a16="http://schemas.microsoft.com/office/drawing/2014/main" id="{67CB8467-4DDE-4A73-B59E-0CD8B8C0E7A1}"/>
              </a:ext>
            </a:extLst>
          </p:cNvPr>
          <p:cNvSpPr/>
          <p:nvPr/>
        </p:nvSpPr>
        <p:spPr>
          <a:xfrm>
            <a:off x="2997754" y="1664677"/>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7" name="Rectangle: Rounded Corners 16">
            <a:extLst>
              <a:ext uri="{FF2B5EF4-FFF2-40B4-BE49-F238E27FC236}">
                <a16:creationId xmlns:a16="http://schemas.microsoft.com/office/drawing/2014/main" id="{D679C499-1569-472F-8F2D-15035DFD83AD}"/>
              </a:ext>
            </a:extLst>
          </p:cNvPr>
          <p:cNvSpPr/>
          <p:nvPr/>
        </p:nvSpPr>
        <p:spPr>
          <a:xfrm>
            <a:off x="617415" y="3992431"/>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8" name="Rectangle: Rounded Corners 17">
            <a:extLst>
              <a:ext uri="{FF2B5EF4-FFF2-40B4-BE49-F238E27FC236}">
                <a16:creationId xmlns:a16="http://schemas.microsoft.com/office/drawing/2014/main" id="{598921CC-2EFF-41EB-8067-AFC5F8F02CCD}"/>
              </a:ext>
            </a:extLst>
          </p:cNvPr>
          <p:cNvSpPr/>
          <p:nvPr/>
        </p:nvSpPr>
        <p:spPr>
          <a:xfrm>
            <a:off x="1379416" y="4231212"/>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9" name="Rectangle: Rounded Corners 18">
            <a:extLst>
              <a:ext uri="{FF2B5EF4-FFF2-40B4-BE49-F238E27FC236}">
                <a16:creationId xmlns:a16="http://schemas.microsoft.com/office/drawing/2014/main" id="{620AC960-8CF8-466D-A21E-D339A523D716}"/>
              </a:ext>
            </a:extLst>
          </p:cNvPr>
          <p:cNvSpPr/>
          <p:nvPr/>
        </p:nvSpPr>
        <p:spPr>
          <a:xfrm>
            <a:off x="3596953" y="4174615"/>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µ</a:t>
            </a:r>
          </a:p>
        </p:txBody>
      </p:sp>
      <p:sp>
        <p:nvSpPr>
          <p:cNvPr id="20" name="Rectangle: Rounded Corners 19">
            <a:extLst>
              <a:ext uri="{FF2B5EF4-FFF2-40B4-BE49-F238E27FC236}">
                <a16:creationId xmlns:a16="http://schemas.microsoft.com/office/drawing/2014/main" id="{0DF0FC59-9EF7-44E6-998D-C32F5105D1B6}"/>
              </a:ext>
            </a:extLst>
          </p:cNvPr>
          <p:cNvSpPr/>
          <p:nvPr/>
        </p:nvSpPr>
        <p:spPr>
          <a:xfrm>
            <a:off x="4353013" y="4297552"/>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λ</a:t>
            </a:r>
          </a:p>
        </p:txBody>
      </p:sp>
      <p:sp>
        <p:nvSpPr>
          <p:cNvPr id="21" name="Rectangle: Rounded Corners 20">
            <a:extLst>
              <a:ext uri="{FF2B5EF4-FFF2-40B4-BE49-F238E27FC236}">
                <a16:creationId xmlns:a16="http://schemas.microsoft.com/office/drawing/2014/main" id="{DC52DDE1-A55C-420F-AED1-DD0067048DB3}"/>
              </a:ext>
            </a:extLst>
          </p:cNvPr>
          <p:cNvSpPr/>
          <p:nvPr/>
        </p:nvSpPr>
        <p:spPr>
          <a:xfrm>
            <a:off x="6366122" y="351328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2" name="Rectangle: Rounded Corners 21">
            <a:extLst>
              <a:ext uri="{FF2B5EF4-FFF2-40B4-BE49-F238E27FC236}">
                <a16:creationId xmlns:a16="http://schemas.microsoft.com/office/drawing/2014/main" id="{BA6E440F-F3D0-40BF-8EC0-5524F2829057}"/>
              </a:ext>
            </a:extLst>
          </p:cNvPr>
          <p:cNvSpPr/>
          <p:nvPr/>
        </p:nvSpPr>
        <p:spPr>
          <a:xfrm>
            <a:off x="7575061" y="3692820"/>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λ</a:t>
            </a:r>
          </a:p>
        </p:txBody>
      </p:sp>
      <p:sp>
        <p:nvSpPr>
          <p:cNvPr id="23" name="Rectangle: Rounded Corners 22">
            <a:extLst>
              <a:ext uri="{FF2B5EF4-FFF2-40B4-BE49-F238E27FC236}">
                <a16:creationId xmlns:a16="http://schemas.microsoft.com/office/drawing/2014/main" id="{0EE9655C-D5BB-4849-AED2-CC47DA3E9C51}"/>
              </a:ext>
            </a:extLst>
          </p:cNvPr>
          <p:cNvSpPr/>
          <p:nvPr/>
        </p:nvSpPr>
        <p:spPr>
          <a:xfrm>
            <a:off x="6788950" y="396663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7" name="Rectangle: Rounded Corners 26">
            <a:extLst>
              <a:ext uri="{FF2B5EF4-FFF2-40B4-BE49-F238E27FC236}">
                <a16:creationId xmlns:a16="http://schemas.microsoft.com/office/drawing/2014/main" id="{A13B0A29-8E51-424D-A33C-F58A3CD5AA8E}"/>
              </a:ext>
            </a:extLst>
          </p:cNvPr>
          <p:cNvSpPr/>
          <p:nvPr/>
        </p:nvSpPr>
        <p:spPr>
          <a:xfrm>
            <a:off x="2195632" y="3013692"/>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28" name="Lightning Bolt 27">
            <a:extLst>
              <a:ext uri="{FF2B5EF4-FFF2-40B4-BE49-F238E27FC236}">
                <a16:creationId xmlns:a16="http://schemas.microsoft.com/office/drawing/2014/main" id="{EE01134B-6483-4061-A58F-49EABE41B152}"/>
              </a:ext>
            </a:extLst>
          </p:cNvPr>
          <p:cNvSpPr/>
          <p:nvPr/>
        </p:nvSpPr>
        <p:spPr>
          <a:xfrm>
            <a:off x="2498860" y="2763123"/>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BDE78F3B-DBA5-43B8-86A8-3A5796ED141D}"/>
              </a:ext>
            </a:extLst>
          </p:cNvPr>
          <p:cNvSpPr/>
          <p:nvPr/>
        </p:nvSpPr>
        <p:spPr>
          <a:xfrm>
            <a:off x="1539631" y="3133823"/>
            <a:ext cx="695569" cy="78300"/>
          </a:xfrm>
          <a:custGeom>
            <a:avLst/>
            <a:gdLst>
              <a:gd name="connsiteX0" fmla="*/ 695569 w 695569"/>
              <a:gd name="connsiteY0" fmla="*/ 62669 h 78300"/>
              <a:gd name="connsiteX1" fmla="*/ 226646 w 695569"/>
              <a:gd name="connsiteY1" fmla="*/ 146 h 78300"/>
              <a:gd name="connsiteX2" fmla="*/ 0 w 695569"/>
              <a:gd name="connsiteY2" fmla="*/ 78300 h 78300"/>
            </a:gdLst>
            <a:ahLst/>
            <a:cxnLst>
              <a:cxn ang="0">
                <a:pos x="connsiteX0" y="connsiteY0"/>
              </a:cxn>
              <a:cxn ang="0">
                <a:pos x="connsiteX1" y="connsiteY1"/>
              </a:cxn>
              <a:cxn ang="0">
                <a:pos x="connsiteX2" y="connsiteY2"/>
              </a:cxn>
            </a:cxnLst>
            <a:rect l="l" t="t" r="r" b="b"/>
            <a:pathLst>
              <a:path w="695569" h="78300">
                <a:moveTo>
                  <a:pt x="695569" y="62669"/>
                </a:moveTo>
                <a:cubicBezTo>
                  <a:pt x="519071" y="30105"/>
                  <a:pt x="342574" y="-2459"/>
                  <a:pt x="226646" y="146"/>
                </a:cubicBezTo>
                <a:cubicBezTo>
                  <a:pt x="110718" y="2751"/>
                  <a:pt x="55359" y="40525"/>
                  <a:pt x="0" y="78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Lightning Bolt 29">
            <a:extLst>
              <a:ext uri="{FF2B5EF4-FFF2-40B4-BE49-F238E27FC236}">
                <a16:creationId xmlns:a16="http://schemas.microsoft.com/office/drawing/2014/main" id="{06104828-6C86-4F8C-B518-954168D1B74C}"/>
              </a:ext>
            </a:extLst>
          </p:cNvPr>
          <p:cNvSpPr/>
          <p:nvPr/>
        </p:nvSpPr>
        <p:spPr>
          <a:xfrm>
            <a:off x="2849938" y="1937480"/>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68819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2540341B-A384-4C71-AB66-40472CE48252}"/>
              </a:ext>
            </a:extLst>
          </p:cNvPr>
          <p:cNvSpPr/>
          <p:nvPr/>
        </p:nvSpPr>
        <p:spPr>
          <a:xfrm>
            <a:off x="2297723" y="349429"/>
            <a:ext cx="4491227" cy="2359007"/>
          </a:xfrm>
          <a:prstGeom prst="cloud">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25" name="Cloud 24">
            <a:extLst>
              <a:ext uri="{FF2B5EF4-FFF2-40B4-BE49-F238E27FC236}">
                <a16:creationId xmlns:a16="http://schemas.microsoft.com/office/drawing/2014/main" id="{EF4A3591-9D2F-4820-9E79-95F7751C002D}"/>
              </a:ext>
            </a:extLst>
          </p:cNvPr>
          <p:cNvSpPr/>
          <p:nvPr/>
        </p:nvSpPr>
        <p:spPr>
          <a:xfrm>
            <a:off x="-197258" y="2934703"/>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Cloud 23">
            <a:extLst>
              <a:ext uri="{FF2B5EF4-FFF2-40B4-BE49-F238E27FC236}">
                <a16:creationId xmlns:a16="http://schemas.microsoft.com/office/drawing/2014/main" id="{CB573645-EFE2-4AE1-81B6-2D9B1F9A8CFC}"/>
              </a:ext>
            </a:extLst>
          </p:cNvPr>
          <p:cNvSpPr/>
          <p:nvPr/>
        </p:nvSpPr>
        <p:spPr>
          <a:xfrm>
            <a:off x="5666154" y="2516554"/>
            <a:ext cx="3540369" cy="2140067"/>
          </a:xfrm>
          <a:prstGeom prst="cloud">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138FB061-A31C-48E0-85A2-7E5B15623DC8}"/>
              </a:ext>
            </a:extLst>
          </p:cNvPr>
          <p:cNvSpPr>
            <a:spLocks noGrp="1"/>
          </p:cNvSpPr>
          <p:nvPr>
            <p:ph type="title"/>
          </p:nvPr>
        </p:nvSpPr>
        <p:spPr/>
        <p:txBody>
          <a:bodyPr/>
          <a:lstStyle/>
          <a:p>
            <a:r>
              <a:rPr lang="nl-NL" dirty="0"/>
              <a:t>Cross Domain</a:t>
            </a:r>
            <a:endParaRPr lang="en-NL" dirty="0"/>
          </a:p>
        </p:txBody>
      </p:sp>
      <p:sp>
        <p:nvSpPr>
          <p:cNvPr id="4" name="Footer Placeholder 3">
            <a:extLst>
              <a:ext uri="{FF2B5EF4-FFF2-40B4-BE49-F238E27FC236}">
                <a16:creationId xmlns:a16="http://schemas.microsoft.com/office/drawing/2014/main" id="{B56A84B5-ECCD-46D8-BB13-B8EC82579500}"/>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8EEF2FF-C875-4EA4-A88C-7544143EFE6D}"/>
              </a:ext>
            </a:extLst>
          </p:cNvPr>
          <p:cNvSpPr>
            <a:spLocks noGrp="1"/>
          </p:cNvSpPr>
          <p:nvPr>
            <p:ph type="sldNum" sz="quarter" idx="12"/>
          </p:nvPr>
        </p:nvSpPr>
        <p:spPr/>
        <p:txBody>
          <a:bodyPr/>
          <a:lstStyle/>
          <a:p>
            <a:fld id="{14F1411D-0280-154F-AEAC-4C20B7AA46B2}" type="slidenum">
              <a:rPr lang="nl-NL" smtClean="0"/>
              <a:t>46</a:t>
            </a:fld>
            <a:endParaRPr lang="nl-NL"/>
          </a:p>
        </p:txBody>
      </p:sp>
      <p:sp>
        <p:nvSpPr>
          <p:cNvPr id="6" name="Oval 5">
            <a:extLst>
              <a:ext uri="{FF2B5EF4-FFF2-40B4-BE49-F238E27FC236}">
                <a16:creationId xmlns:a16="http://schemas.microsoft.com/office/drawing/2014/main" id="{2FB8D980-575B-4CE8-8AA8-CED087813979}"/>
              </a:ext>
            </a:extLst>
          </p:cNvPr>
          <p:cNvSpPr/>
          <p:nvPr/>
        </p:nvSpPr>
        <p:spPr>
          <a:xfrm>
            <a:off x="336062" y="3055815"/>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Oval 6">
            <a:extLst>
              <a:ext uri="{FF2B5EF4-FFF2-40B4-BE49-F238E27FC236}">
                <a16:creationId xmlns:a16="http://schemas.microsoft.com/office/drawing/2014/main" id="{9815F6FE-574E-47E2-A3F9-624C750A1F5B}"/>
              </a:ext>
            </a:extLst>
          </p:cNvPr>
          <p:cNvSpPr/>
          <p:nvPr/>
        </p:nvSpPr>
        <p:spPr>
          <a:xfrm>
            <a:off x="3161324" y="3198638"/>
            <a:ext cx="2383692" cy="1656862"/>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8" name="Oval 7">
            <a:extLst>
              <a:ext uri="{FF2B5EF4-FFF2-40B4-BE49-F238E27FC236}">
                <a16:creationId xmlns:a16="http://schemas.microsoft.com/office/drawing/2014/main" id="{B9C2569D-B379-4921-A73B-5C0F33825BD5}"/>
              </a:ext>
            </a:extLst>
          </p:cNvPr>
          <p:cNvSpPr/>
          <p:nvPr/>
        </p:nvSpPr>
        <p:spPr>
          <a:xfrm>
            <a:off x="6040308" y="2763123"/>
            <a:ext cx="2383692" cy="1656862"/>
          </a:xfrm>
          <a:prstGeom prst="ellips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9" name="Rectangle 8">
            <a:extLst>
              <a:ext uri="{FF2B5EF4-FFF2-40B4-BE49-F238E27FC236}">
                <a16:creationId xmlns:a16="http://schemas.microsoft.com/office/drawing/2014/main" id="{60CA9FF4-C325-4B8A-B089-1AA70FD1D712}"/>
              </a:ext>
            </a:extLst>
          </p:cNvPr>
          <p:cNvSpPr/>
          <p:nvPr/>
        </p:nvSpPr>
        <p:spPr>
          <a:xfrm>
            <a:off x="3461231" y="984508"/>
            <a:ext cx="2579077" cy="7958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a:t>Facilitated</a:t>
            </a:r>
            <a:r>
              <a:rPr lang="nl-NL" dirty="0"/>
              <a:t> </a:t>
            </a:r>
            <a:r>
              <a:rPr lang="nl-NL" dirty="0" err="1"/>
              <a:t>Choreography</a:t>
            </a:r>
            <a:endParaRPr lang="en-NL" dirty="0"/>
          </a:p>
        </p:txBody>
      </p:sp>
      <p:sp>
        <p:nvSpPr>
          <p:cNvPr id="10" name="Rectangle 9">
            <a:extLst>
              <a:ext uri="{FF2B5EF4-FFF2-40B4-BE49-F238E27FC236}">
                <a16:creationId xmlns:a16="http://schemas.microsoft.com/office/drawing/2014/main" id="{B64B30CE-95A5-4EE0-B7A9-4C83E3534CDD}"/>
              </a:ext>
            </a:extLst>
          </p:cNvPr>
          <p:cNvSpPr/>
          <p:nvPr/>
        </p:nvSpPr>
        <p:spPr>
          <a:xfrm>
            <a:off x="928077" y="3236431"/>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1" name="Rectangle 10">
            <a:extLst>
              <a:ext uri="{FF2B5EF4-FFF2-40B4-BE49-F238E27FC236}">
                <a16:creationId xmlns:a16="http://schemas.microsoft.com/office/drawing/2014/main" id="{274D9386-5034-4BDA-AA3F-38BE4E42DC94}"/>
              </a:ext>
            </a:extLst>
          </p:cNvPr>
          <p:cNvSpPr/>
          <p:nvPr/>
        </p:nvSpPr>
        <p:spPr>
          <a:xfrm>
            <a:off x="3854939" y="3488431"/>
            <a:ext cx="1199661" cy="50400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Orchestrator</a:t>
            </a:r>
            <a:endParaRPr lang="en-NL" dirty="0"/>
          </a:p>
        </p:txBody>
      </p:sp>
      <p:sp>
        <p:nvSpPr>
          <p:cNvPr id="12" name="Rectangle 11">
            <a:extLst>
              <a:ext uri="{FF2B5EF4-FFF2-40B4-BE49-F238E27FC236}">
                <a16:creationId xmlns:a16="http://schemas.microsoft.com/office/drawing/2014/main" id="{71819232-BC30-4C1A-B561-8E1FDA53B284}"/>
              </a:ext>
            </a:extLst>
          </p:cNvPr>
          <p:cNvSpPr/>
          <p:nvPr/>
        </p:nvSpPr>
        <p:spPr>
          <a:xfrm>
            <a:off x="6588000" y="2943662"/>
            <a:ext cx="1199661" cy="50400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200" dirty="0" err="1"/>
              <a:t>Facilitated</a:t>
            </a:r>
            <a:r>
              <a:rPr lang="nl-NL" sz="1200" dirty="0"/>
              <a:t> </a:t>
            </a:r>
            <a:r>
              <a:rPr lang="nl-NL" sz="1200" dirty="0" err="1"/>
              <a:t>Choreography</a:t>
            </a:r>
            <a:endParaRPr lang="en-NL" sz="1200" dirty="0"/>
          </a:p>
        </p:txBody>
      </p:sp>
      <p:sp>
        <p:nvSpPr>
          <p:cNvPr id="13" name="Cylinder 12">
            <a:extLst>
              <a:ext uri="{FF2B5EF4-FFF2-40B4-BE49-F238E27FC236}">
                <a16:creationId xmlns:a16="http://schemas.microsoft.com/office/drawing/2014/main" id="{446FFED8-C55D-491D-8CA1-8156CD0868A4}"/>
              </a:ext>
            </a:extLst>
          </p:cNvPr>
          <p:cNvSpPr/>
          <p:nvPr/>
        </p:nvSpPr>
        <p:spPr>
          <a:xfrm>
            <a:off x="500185" y="1151069"/>
            <a:ext cx="1469292" cy="93661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Workflow &amp; </a:t>
            </a:r>
            <a:r>
              <a:rPr lang="nl-NL" dirty="0" err="1"/>
              <a:t>Task</a:t>
            </a:r>
            <a:r>
              <a:rPr lang="nl-NL" dirty="0"/>
              <a:t> </a:t>
            </a:r>
            <a:r>
              <a:rPr lang="nl-NL" dirty="0" err="1"/>
              <a:t>Metrics</a:t>
            </a:r>
            <a:endParaRPr lang="en-NL" dirty="0"/>
          </a:p>
        </p:txBody>
      </p:sp>
      <p:sp>
        <p:nvSpPr>
          <p:cNvPr id="14" name="Cylinder 13">
            <a:extLst>
              <a:ext uri="{FF2B5EF4-FFF2-40B4-BE49-F238E27FC236}">
                <a16:creationId xmlns:a16="http://schemas.microsoft.com/office/drawing/2014/main" id="{2C589E7E-14A8-4384-9159-67117372ECBE}"/>
              </a:ext>
            </a:extLst>
          </p:cNvPr>
          <p:cNvSpPr/>
          <p:nvPr/>
        </p:nvSpPr>
        <p:spPr>
          <a:xfrm>
            <a:off x="4968000" y="1602154"/>
            <a:ext cx="870092" cy="60812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Instance</a:t>
            </a:r>
            <a:r>
              <a:rPr lang="nl-NL" sz="1050" dirty="0"/>
              <a:t> State</a:t>
            </a:r>
            <a:endParaRPr lang="en-NL" sz="1050" dirty="0"/>
          </a:p>
        </p:txBody>
      </p:sp>
      <p:sp>
        <p:nvSpPr>
          <p:cNvPr id="15" name="Cylinder 14">
            <a:extLst>
              <a:ext uri="{FF2B5EF4-FFF2-40B4-BE49-F238E27FC236}">
                <a16:creationId xmlns:a16="http://schemas.microsoft.com/office/drawing/2014/main" id="{06635D23-0FB2-46FF-995C-2D7E1C8895DD}"/>
              </a:ext>
            </a:extLst>
          </p:cNvPr>
          <p:cNvSpPr/>
          <p:nvPr/>
        </p:nvSpPr>
        <p:spPr>
          <a:xfrm>
            <a:off x="3596953" y="693077"/>
            <a:ext cx="870092" cy="5040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Workflow </a:t>
            </a:r>
            <a:r>
              <a:rPr lang="nl-NL" sz="1050" dirty="0" err="1"/>
              <a:t>Definitions</a:t>
            </a:r>
            <a:endParaRPr lang="en-NL" sz="1050" dirty="0"/>
          </a:p>
        </p:txBody>
      </p:sp>
      <p:sp>
        <p:nvSpPr>
          <p:cNvPr id="16" name="Cube 15">
            <a:extLst>
              <a:ext uri="{FF2B5EF4-FFF2-40B4-BE49-F238E27FC236}">
                <a16:creationId xmlns:a16="http://schemas.microsoft.com/office/drawing/2014/main" id="{67CB8467-4DDE-4A73-B59E-0CD8B8C0E7A1}"/>
              </a:ext>
            </a:extLst>
          </p:cNvPr>
          <p:cNvSpPr/>
          <p:nvPr/>
        </p:nvSpPr>
        <p:spPr>
          <a:xfrm>
            <a:off x="2997754" y="1664677"/>
            <a:ext cx="1469292" cy="545606"/>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100" dirty="0" err="1"/>
              <a:t>Task</a:t>
            </a:r>
            <a:r>
              <a:rPr lang="nl-NL" sz="1100" dirty="0"/>
              <a:t> Queue/</a:t>
            </a:r>
            <a:r>
              <a:rPr lang="nl-NL" sz="1100" dirty="0" err="1"/>
              <a:t>Dispatcher</a:t>
            </a:r>
            <a:endParaRPr lang="en-NL" sz="1100" dirty="0"/>
          </a:p>
        </p:txBody>
      </p:sp>
      <p:sp>
        <p:nvSpPr>
          <p:cNvPr id="17" name="Rectangle: Rounded Corners 16">
            <a:extLst>
              <a:ext uri="{FF2B5EF4-FFF2-40B4-BE49-F238E27FC236}">
                <a16:creationId xmlns:a16="http://schemas.microsoft.com/office/drawing/2014/main" id="{D679C499-1569-472F-8F2D-15035DFD83AD}"/>
              </a:ext>
            </a:extLst>
          </p:cNvPr>
          <p:cNvSpPr/>
          <p:nvPr/>
        </p:nvSpPr>
        <p:spPr>
          <a:xfrm>
            <a:off x="617415" y="3992431"/>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8" name="Rectangle: Rounded Corners 17">
            <a:extLst>
              <a:ext uri="{FF2B5EF4-FFF2-40B4-BE49-F238E27FC236}">
                <a16:creationId xmlns:a16="http://schemas.microsoft.com/office/drawing/2014/main" id="{598921CC-2EFF-41EB-8067-AFC5F8F02CCD}"/>
              </a:ext>
            </a:extLst>
          </p:cNvPr>
          <p:cNvSpPr/>
          <p:nvPr/>
        </p:nvSpPr>
        <p:spPr>
          <a:xfrm>
            <a:off x="1379416" y="4231212"/>
            <a:ext cx="640862" cy="359069"/>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9" name="Rectangle: Rounded Corners 18">
            <a:extLst>
              <a:ext uri="{FF2B5EF4-FFF2-40B4-BE49-F238E27FC236}">
                <a16:creationId xmlns:a16="http://schemas.microsoft.com/office/drawing/2014/main" id="{620AC960-8CF8-466D-A21E-D339A523D716}"/>
              </a:ext>
            </a:extLst>
          </p:cNvPr>
          <p:cNvSpPr/>
          <p:nvPr/>
        </p:nvSpPr>
        <p:spPr>
          <a:xfrm>
            <a:off x="3596953" y="4174615"/>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µ</a:t>
            </a:r>
          </a:p>
        </p:txBody>
      </p:sp>
      <p:sp>
        <p:nvSpPr>
          <p:cNvPr id="20" name="Rectangle: Rounded Corners 19">
            <a:extLst>
              <a:ext uri="{FF2B5EF4-FFF2-40B4-BE49-F238E27FC236}">
                <a16:creationId xmlns:a16="http://schemas.microsoft.com/office/drawing/2014/main" id="{0DF0FC59-9EF7-44E6-998D-C32F5105D1B6}"/>
              </a:ext>
            </a:extLst>
          </p:cNvPr>
          <p:cNvSpPr/>
          <p:nvPr/>
        </p:nvSpPr>
        <p:spPr>
          <a:xfrm>
            <a:off x="4353013" y="4297552"/>
            <a:ext cx="640862" cy="359069"/>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NL" dirty="0"/>
              <a:t>λ</a:t>
            </a:r>
          </a:p>
        </p:txBody>
      </p:sp>
      <p:sp>
        <p:nvSpPr>
          <p:cNvPr id="21" name="Rectangle: Rounded Corners 20">
            <a:extLst>
              <a:ext uri="{FF2B5EF4-FFF2-40B4-BE49-F238E27FC236}">
                <a16:creationId xmlns:a16="http://schemas.microsoft.com/office/drawing/2014/main" id="{DC52DDE1-A55C-420F-AED1-DD0067048DB3}"/>
              </a:ext>
            </a:extLst>
          </p:cNvPr>
          <p:cNvSpPr/>
          <p:nvPr/>
        </p:nvSpPr>
        <p:spPr>
          <a:xfrm>
            <a:off x="6366122" y="351328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2" name="Rectangle: Rounded Corners 21">
            <a:extLst>
              <a:ext uri="{FF2B5EF4-FFF2-40B4-BE49-F238E27FC236}">
                <a16:creationId xmlns:a16="http://schemas.microsoft.com/office/drawing/2014/main" id="{BA6E440F-F3D0-40BF-8EC0-5524F2829057}"/>
              </a:ext>
            </a:extLst>
          </p:cNvPr>
          <p:cNvSpPr/>
          <p:nvPr/>
        </p:nvSpPr>
        <p:spPr>
          <a:xfrm>
            <a:off x="7575061" y="3692820"/>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λ</a:t>
            </a:r>
          </a:p>
        </p:txBody>
      </p:sp>
      <p:sp>
        <p:nvSpPr>
          <p:cNvPr id="23" name="Rectangle: Rounded Corners 22">
            <a:extLst>
              <a:ext uri="{FF2B5EF4-FFF2-40B4-BE49-F238E27FC236}">
                <a16:creationId xmlns:a16="http://schemas.microsoft.com/office/drawing/2014/main" id="{0EE9655C-D5BB-4849-AED2-CC47DA3E9C51}"/>
              </a:ext>
            </a:extLst>
          </p:cNvPr>
          <p:cNvSpPr/>
          <p:nvPr/>
        </p:nvSpPr>
        <p:spPr>
          <a:xfrm>
            <a:off x="6788950" y="3966635"/>
            <a:ext cx="640862" cy="359069"/>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NL" dirty="0"/>
              <a:t>µ</a:t>
            </a:r>
          </a:p>
        </p:txBody>
      </p:sp>
      <p:sp>
        <p:nvSpPr>
          <p:cNvPr id="27" name="Rectangle: Rounded Corners 26">
            <a:extLst>
              <a:ext uri="{FF2B5EF4-FFF2-40B4-BE49-F238E27FC236}">
                <a16:creationId xmlns:a16="http://schemas.microsoft.com/office/drawing/2014/main" id="{A13B0A29-8E51-424D-A33C-F58A3CD5AA8E}"/>
              </a:ext>
            </a:extLst>
          </p:cNvPr>
          <p:cNvSpPr/>
          <p:nvPr/>
        </p:nvSpPr>
        <p:spPr>
          <a:xfrm>
            <a:off x="2195632" y="3013692"/>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28" name="Lightning Bolt 27">
            <a:extLst>
              <a:ext uri="{FF2B5EF4-FFF2-40B4-BE49-F238E27FC236}">
                <a16:creationId xmlns:a16="http://schemas.microsoft.com/office/drawing/2014/main" id="{EE01134B-6483-4061-A58F-49EABE41B152}"/>
              </a:ext>
            </a:extLst>
          </p:cNvPr>
          <p:cNvSpPr/>
          <p:nvPr/>
        </p:nvSpPr>
        <p:spPr>
          <a:xfrm>
            <a:off x="2498860" y="2763123"/>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BDE78F3B-DBA5-43B8-86A8-3A5796ED141D}"/>
              </a:ext>
            </a:extLst>
          </p:cNvPr>
          <p:cNvSpPr/>
          <p:nvPr/>
        </p:nvSpPr>
        <p:spPr>
          <a:xfrm>
            <a:off x="1539631" y="3133823"/>
            <a:ext cx="695569" cy="78300"/>
          </a:xfrm>
          <a:custGeom>
            <a:avLst/>
            <a:gdLst>
              <a:gd name="connsiteX0" fmla="*/ 695569 w 695569"/>
              <a:gd name="connsiteY0" fmla="*/ 62669 h 78300"/>
              <a:gd name="connsiteX1" fmla="*/ 226646 w 695569"/>
              <a:gd name="connsiteY1" fmla="*/ 146 h 78300"/>
              <a:gd name="connsiteX2" fmla="*/ 0 w 695569"/>
              <a:gd name="connsiteY2" fmla="*/ 78300 h 78300"/>
            </a:gdLst>
            <a:ahLst/>
            <a:cxnLst>
              <a:cxn ang="0">
                <a:pos x="connsiteX0" y="connsiteY0"/>
              </a:cxn>
              <a:cxn ang="0">
                <a:pos x="connsiteX1" y="connsiteY1"/>
              </a:cxn>
              <a:cxn ang="0">
                <a:pos x="connsiteX2" y="connsiteY2"/>
              </a:cxn>
            </a:cxnLst>
            <a:rect l="l" t="t" r="r" b="b"/>
            <a:pathLst>
              <a:path w="695569" h="78300">
                <a:moveTo>
                  <a:pt x="695569" y="62669"/>
                </a:moveTo>
                <a:cubicBezTo>
                  <a:pt x="519071" y="30105"/>
                  <a:pt x="342574" y="-2459"/>
                  <a:pt x="226646" y="146"/>
                </a:cubicBezTo>
                <a:cubicBezTo>
                  <a:pt x="110718" y="2751"/>
                  <a:pt x="55359" y="40525"/>
                  <a:pt x="0" y="78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Lightning Bolt 29">
            <a:extLst>
              <a:ext uri="{FF2B5EF4-FFF2-40B4-BE49-F238E27FC236}">
                <a16:creationId xmlns:a16="http://schemas.microsoft.com/office/drawing/2014/main" id="{06104828-6C86-4F8C-B518-954168D1B74C}"/>
              </a:ext>
            </a:extLst>
          </p:cNvPr>
          <p:cNvSpPr/>
          <p:nvPr/>
        </p:nvSpPr>
        <p:spPr>
          <a:xfrm>
            <a:off x="2849938" y="1937480"/>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1" name="Picture 30" descr="Image result for camunda">
            <a:extLst>
              <a:ext uri="{FF2B5EF4-FFF2-40B4-BE49-F238E27FC236}">
                <a16:creationId xmlns:a16="http://schemas.microsoft.com/office/drawing/2014/main" id="{C9BDE1EB-6C2A-4303-82B5-01E3AB68EC7E}"/>
              </a:ext>
            </a:extLst>
          </p:cNvPr>
          <p:cNvPicPr>
            <a:picLocks noChangeAspect="1" noChangeArrowheads="1"/>
          </p:cNvPicPr>
          <p:nvPr/>
        </p:nvPicPr>
        <p:blipFill rotWithShape="1">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186537" y="2984044"/>
            <a:ext cx="2002403" cy="407762"/>
          </a:xfrm>
          <a:prstGeom prst="rect">
            <a:avLst/>
          </a:prstGeom>
          <a:noFill/>
          <a:extLst>
            <a:ext uri="{909E8E84-426E-40DD-AFC4-6F175D3DCCD1}">
              <a14:hiddenFill xmlns:a14="http://schemas.microsoft.com/office/drawing/2010/main">
                <a:solidFill>
                  <a:srgbClr val="FFFFFF"/>
                </a:solidFill>
              </a14:hiddenFill>
            </a:ext>
          </a:extLst>
        </p:spPr>
      </p:pic>
      <p:pic>
        <p:nvPicPr>
          <p:cNvPr id="33" name="Snagit_PPT3235">
            <a:extLst>
              <a:ext uri="{FF2B5EF4-FFF2-40B4-BE49-F238E27FC236}">
                <a16:creationId xmlns:a16="http://schemas.microsoft.com/office/drawing/2014/main" id="{93107E9E-74EA-4AC1-9000-736F68A56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233" y="1397773"/>
            <a:ext cx="1109152" cy="394075"/>
          </a:xfrm>
          <a:prstGeom prst="rect">
            <a:avLst/>
          </a:prstGeom>
        </p:spPr>
      </p:pic>
      <p:pic>
        <p:nvPicPr>
          <p:cNvPr id="34" name="Snagit_PPT40BD">
            <a:extLst>
              <a:ext uri="{FF2B5EF4-FFF2-40B4-BE49-F238E27FC236}">
                <a16:creationId xmlns:a16="http://schemas.microsoft.com/office/drawing/2014/main" id="{26298906-1DA5-46EC-9BDD-476D548577F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34405" y="768747"/>
            <a:ext cx="1738005" cy="324035"/>
          </a:xfrm>
          <a:prstGeom prst="rect">
            <a:avLst/>
          </a:prstGeom>
        </p:spPr>
      </p:pic>
      <p:pic>
        <p:nvPicPr>
          <p:cNvPr id="35" name="Snagit_PPT4CC4">
            <a:extLst>
              <a:ext uri="{FF2B5EF4-FFF2-40B4-BE49-F238E27FC236}">
                <a16:creationId xmlns:a16="http://schemas.microsoft.com/office/drawing/2014/main" id="{BCB0C153-83DF-41BA-BC92-69A14E3C92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3396" y="2596283"/>
            <a:ext cx="1533207" cy="444251"/>
          </a:xfrm>
          <a:prstGeom prst="rect">
            <a:avLst/>
          </a:prstGeom>
        </p:spPr>
      </p:pic>
      <p:pic>
        <p:nvPicPr>
          <p:cNvPr id="36" name="Snagit_PPT57D1">
            <a:extLst>
              <a:ext uri="{FF2B5EF4-FFF2-40B4-BE49-F238E27FC236}">
                <a16:creationId xmlns:a16="http://schemas.microsoft.com/office/drawing/2014/main" id="{C0893B38-B291-415E-B90D-4A74C05506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60649" y="3151294"/>
            <a:ext cx="1170690" cy="525775"/>
          </a:xfrm>
          <a:prstGeom prst="rect">
            <a:avLst/>
          </a:prstGeom>
        </p:spPr>
      </p:pic>
    </p:spTree>
    <p:extLst>
      <p:ext uri="{BB962C8B-B14F-4D97-AF65-F5344CB8AC3E}">
        <p14:creationId xmlns:p14="http://schemas.microsoft.com/office/powerpoint/2010/main" val="37382368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109DC-21D8-47F5-AD4F-835FF20C3E2E}"/>
              </a:ext>
            </a:extLst>
          </p:cNvPr>
          <p:cNvSpPr>
            <a:spLocks noGrp="1"/>
          </p:cNvSpPr>
          <p:nvPr>
            <p:ph type="title"/>
          </p:nvPr>
        </p:nvSpPr>
        <p:spPr/>
        <p:txBody>
          <a:bodyPr/>
          <a:lstStyle/>
          <a:p>
            <a:r>
              <a:rPr lang="nl-NL" dirty="0"/>
              <a:t>Demo </a:t>
            </a:r>
            <a:r>
              <a:rPr lang="nl-NL" dirty="0" err="1"/>
              <a:t>Hybrid</a:t>
            </a:r>
            <a:r>
              <a:rPr lang="nl-NL" dirty="0"/>
              <a:t> </a:t>
            </a:r>
            <a:r>
              <a:rPr lang="nl-NL" dirty="0" err="1"/>
              <a:t>Orchestration</a:t>
            </a:r>
            <a:r>
              <a:rPr lang="nl-NL" dirty="0"/>
              <a:t> (</a:t>
            </a:r>
            <a:r>
              <a:rPr lang="nl-NL" dirty="0" err="1"/>
              <a:t>Orcheography</a:t>
            </a:r>
            <a:r>
              <a:rPr lang="nl-NL" dirty="0"/>
              <a:t>) – </a:t>
            </a:r>
            <a:r>
              <a:rPr lang="nl-NL" dirty="0" err="1"/>
              <a:t>Flowing</a:t>
            </a:r>
            <a:r>
              <a:rPr lang="nl-NL" dirty="0"/>
              <a:t> Retail</a:t>
            </a:r>
            <a:endParaRPr lang="en-NL" dirty="0"/>
          </a:p>
        </p:txBody>
      </p:sp>
      <p:sp>
        <p:nvSpPr>
          <p:cNvPr id="3" name="Content Placeholder 2">
            <a:extLst>
              <a:ext uri="{FF2B5EF4-FFF2-40B4-BE49-F238E27FC236}">
                <a16:creationId xmlns:a16="http://schemas.microsoft.com/office/drawing/2014/main" id="{73CD10E2-309C-4F05-8103-8DAC752B3E1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A7E7736-AECB-47B5-B6A2-C88CE833E3F2}"/>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91B04B8-61F8-406B-93B3-7A71668A871F}"/>
              </a:ext>
            </a:extLst>
          </p:cNvPr>
          <p:cNvSpPr>
            <a:spLocks noGrp="1"/>
          </p:cNvSpPr>
          <p:nvPr>
            <p:ph type="sldNum" sz="quarter" idx="12"/>
          </p:nvPr>
        </p:nvSpPr>
        <p:spPr/>
        <p:txBody>
          <a:bodyPr/>
          <a:lstStyle/>
          <a:p>
            <a:fld id="{14F1411D-0280-154F-AEAC-4C20B7AA46B2}" type="slidenum">
              <a:rPr lang="nl-NL" smtClean="0"/>
              <a:t>47</a:t>
            </a:fld>
            <a:endParaRPr lang="nl-NL"/>
          </a:p>
        </p:txBody>
      </p:sp>
      <p:grpSp>
        <p:nvGrpSpPr>
          <p:cNvPr id="7" name="Group 6">
            <a:extLst>
              <a:ext uri="{FF2B5EF4-FFF2-40B4-BE49-F238E27FC236}">
                <a16:creationId xmlns:a16="http://schemas.microsoft.com/office/drawing/2014/main" id="{96D2D1AB-B58D-40E3-9B0A-464AED29DA74}"/>
              </a:ext>
            </a:extLst>
          </p:cNvPr>
          <p:cNvGrpSpPr/>
          <p:nvPr/>
        </p:nvGrpSpPr>
        <p:grpSpPr>
          <a:xfrm>
            <a:off x="237744" y="792000"/>
            <a:ext cx="8321040" cy="4099502"/>
            <a:chOff x="1417320" y="874732"/>
            <a:chExt cx="7726680" cy="3513534"/>
          </a:xfrm>
        </p:grpSpPr>
        <p:pic>
          <p:nvPicPr>
            <p:cNvPr id="1026" name="Picture 2" descr="Events and Commands">
              <a:extLst>
                <a:ext uri="{FF2B5EF4-FFF2-40B4-BE49-F238E27FC236}">
                  <a16:creationId xmlns:a16="http://schemas.microsoft.com/office/drawing/2014/main" id="{DB24DF03-AA67-49A0-ADCA-5579DE986A1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400" b="13934"/>
            <a:stretch/>
          </p:blipFill>
          <p:spPr bwMode="auto">
            <a:xfrm>
              <a:off x="1865376" y="874732"/>
              <a:ext cx="7278624" cy="348267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6C362698-0CC7-4F3B-9D6E-17AE9348F46E}"/>
                </a:ext>
              </a:extLst>
            </p:cNvPr>
            <p:cNvSpPr/>
            <p:nvPr/>
          </p:nvSpPr>
          <p:spPr>
            <a:xfrm>
              <a:off x="1417320" y="2926080"/>
              <a:ext cx="1938528" cy="14621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8" name="Rectangle 7">
              <a:extLst>
                <a:ext uri="{FF2B5EF4-FFF2-40B4-BE49-F238E27FC236}">
                  <a16:creationId xmlns:a16="http://schemas.microsoft.com/office/drawing/2014/main" id="{2C64050B-38EC-4EF7-A438-3707CC47ABC5}"/>
                </a:ext>
              </a:extLst>
            </p:cNvPr>
            <p:cNvSpPr/>
            <p:nvPr/>
          </p:nvSpPr>
          <p:spPr>
            <a:xfrm>
              <a:off x="1799998" y="3968496"/>
              <a:ext cx="1938528" cy="388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grpSp>
      <p:pic>
        <p:nvPicPr>
          <p:cNvPr id="10" name="Picture 6" descr="Related image">
            <a:extLst>
              <a:ext uri="{FF2B5EF4-FFF2-40B4-BE49-F238E27FC236}">
                <a16:creationId xmlns:a16="http://schemas.microsoft.com/office/drawing/2014/main" id="{8C549EA6-8C6A-40C9-853C-64E389D00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801" y="1819655"/>
            <a:ext cx="482204" cy="1020471"/>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C5D1CBE3-6C75-499D-8B62-B440BFBF4982}"/>
              </a:ext>
            </a:extLst>
          </p:cNvPr>
          <p:cNvSpPr/>
          <p:nvPr/>
        </p:nvSpPr>
        <p:spPr>
          <a:xfrm>
            <a:off x="2148840" y="1673352"/>
            <a:ext cx="969264" cy="621792"/>
          </a:xfrm>
          <a:prstGeom prst="wedgeRectCallout">
            <a:avLst>
              <a:gd name="adj1" fmla="val 92375"/>
              <a:gd name="adj2" fmla="val 286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Place</a:t>
            </a:r>
            <a:r>
              <a:rPr lang="nl-NL" dirty="0"/>
              <a:t> Order</a:t>
            </a:r>
            <a:endParaRPr lang="en-NL" dirty="0"/>
          </a:p>
        </p:txBody>
      </p:sp>
    </p:spTree>
    <p:extLst>
      <p:ext uri="{BB962C8B-B14F-4D97-AF65-F5344CB8AC3E}">
        <p14:creationId xmlns:p14="http://schemas.microsoft.com/office/powerpoint/2010/main" val="1806094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5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BEC-A7BF-4B67-9CE8-6E4FD49AE448}"/>
              </a:ext>
            </a:extLst>
          </p:cNvPr>
          <p:cNvSpPr>
            <a:spLocks noGrp="1"/>
          </p:cNvSpPr>
          <p:nvPr>
            <p:ph type="title"/>
          </p:nvPr>
        </p:nvSpPr>
        <p:spPr>
          <a:xfrm>
            <a:off x="719999" y="288000"/>
            <a:ext cx="6624000" cy="504000"/>
          </a:xfrm>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3A477CA9-29E8-43B6-875F-0E238789714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5879728-D7A2-41C3-8B37-18D7947D2BBE}"/>
              </a:ext>
            </a:extLst>
          </p:cNvPr>
          <p:cNvSpPr>
            <a:spLocks noGrp="1"/>
          </p:cNvSpPr>
          <p:nvPr>
            <p:ph type="sldNum" sz="quarter" idx="12"/>
          </p:nvPr>
        </p:nvSpPr>
        <p:spPr/>
        <p:txBody>
          <a:bodyPr/>
          <a:lstStyle/>
          <a:p>
            <a:fld id="{14F1411D-0280-154F-AEAC-4C20B7AA46B2}" type="slidenum">
              <a:rPr lang="nl-NL" smtClean="0"/>
              <a:t>48</a:t>
            </a:fld>
            <a:endParaRPr lang="nl-NL"/>
          </a:p>
        </p:txBody>
      </p:sp>
      <p:sp>
        <p:nvSpPr>
          <p:cNvPr id="7" name="Cloud 6">
            <a:extLst>
              <a:ext uri="{FF2B5EF4-FFF2-40B4-BE49-F238E27FC236}">
                <a16:creationId xmlns:a16="http://schemas.microsoft.com/office/drawing/2014/main" id="{C449E6E9-7373-47ED-93D9-867EB93D00AE}"/>
              </a:ext>
            </a:extLst>
          </p:cNvPr>
          <p:cNvSpPr/>
          <p:nvPr/>
        </p:nvSpPr>
        <p:spPr>
          <a:xfrm>
            <a:off x="3336517" y="372510"/>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217D1E12-DB63-4DA8-848D-D7179D0F6708}"/>
              </a:ext>
            </a:extLst>
          </p:cNvPr>
          <p:cNvSpPr/>
          <p:nvPr/>
        </p:nvSpPr>
        <p:spPr>
          <a:xfrm>
            <a:off x="3869837" y="493622"/>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16CAF4D7-DE1B-45DE-B0D0-5252548C48EC}"/>
              </a:ext>
            </a:extLst>
          </p:cNvPr>
          <p:cNvSpPr/>
          <p:nvPr/>
        </p:nvSpPr>
        <p:spPr>
          <a:xfrm>
            <a:off x="4461852" y="674238"/>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2" name="Rectangle: Rounded Corners 11">
            <a:extLst>
              <a:ext uri="{FF2B5EF4-FFF2-40B4-BE49-F238E27FC236}">
                <a16:creationId xmlns:a16="http://schemas.microsoft.com/office/drawing/2014/main" id="{5508B977-44D6-4E95-984B-765809EA79B3}"/>
              </a:ext>
            </a:extLst>
          </p:cNvPr>
          <p:cNvSpPr/>
          <p:nvPr/>
        </p:nvSpPr>
        <p:spPr>
          <a:xfrm>
            <a:off x="3606024" y="1793630"/>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13" name="Lightning Bolt 12">
            <a:extLst>
              <a:ext uri="{FF2B5EF4-FFF2-40B4-BE49-F238E27FC236}">
                <a16:creationId xmlns:a16="http://schemas.microsoft.com/office/drawing/2014/main" id="{EC48F336-4FCC-4B3B-A7D9-4589ED5D1B3D}"/>
              </a:ext>
            </a:extLst>
          </p:cNvPr>
          <p:cNvSpPr/>
          <p:nvPr/>
        </p:nvSpPr>
        <p:spPr>
          <a:xfrm>
            <a:off x="3534878" y="1964371"/>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Image result for camunda">
            <a:extLst>
              <a:ext uri="{FF2B5EF4-FFF2-40B4-BE49-F238E27FC236}">
                <a16:creationId xmlns:a16="http://schemas.microsoft.com/office/drawing/2014/main" id="{6E61C78C-8B10-4415-A80E-6F3252834A69}"/>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4692405" y="612875"/>
            <a:ext cx="1054680" cy="21477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C">
            <a:extLst>
              <a:ext uri="{FF2B5EF4-FFF2-40B4-BE49-F238E27FC236}">
                <a16:creationId xmlns:a16="http://schemas.microsoft.com/office/drawing/2014/main" id="{C0255311-3F44-4C1A-9858-4DFA4FABC12C}"/>
              </a:ext>
            </a:extLst>
          </p:cNvPr>
          <p:cNvPicPr>
            <a:picLocks noChangeAspect="1"/>
          </p:cNvPicPr>
          <p:nvPr/>
        </p:nvPicPr>
        <p:blipFill>
          <a:blip r:embed="rId5">
            <a:duotone>
              <a:prstClr val="black"/>
              <a:schemeClr val="accent2">
                <a:tint val="45000"/>
                <a:satMod val="400000"/>
              </a:schemeClr>
            </a:duotone>
          </a:blip>
          <a:stretch>
            <a:fillRect/>
          </a:stretch>
        </p:blipFill>
        <p:spPr>
          <a:xfrm>
            <a:off x="4047625" y="1228858"/>
            <a:ext cx="1949547" cy="378930"/>
          </a:xfrm>
          <a:prstGeom prst="rect">
            <a:avLst/>
          </a:prstGeom>
        </p:spPr>
      </p:pic>
      <p:sp>
        <p:nvSpPr>
          <p:cNvPr id="16" name="TextBox 15">
            <a:extLst>
              <a:ext uri="{FF2B5EF4-FFF2-40B4-BE49-F238E27FC236}">
                <a16:creationId xmlns:a16="http://schemas.microsoft.com/office/drawing/2014/main" id="{C2B9C246-B558-46C4-806D-98CD25EC4A3B}"/>
              </a:ext>
            </a:extLst>
          </p:cNvPr>
          <p:cNvSpPr txBox="1"/>
          <p:nvPr/>
        </p:nvSpPr>
        <p:spPr>
          <a:xfrm>
            <a:off x="4836740" y="1679080"/>
            <a:ext cx="1049967" cy="200055"/>
          </a:xfrm>
          <a:prstGeom prst="rect">
            <a:avLst/>
          </a:prstGeom>
          <a:noFill/>
        </p:spPr>
        <p:txBody>
          <a:bodyPr wrap="none" lIns="0" tIns="0" rIns="0" bIns="0" rtlCol="0">
            <a:spAutoFit/>
          </a:bodyPr>
          <a:lstStyle/>
          <a:p>
            <a:r>
              <a:rPr lang="nl-NL" sz="1300" dirty="0"/>
              <a:t>Order Context</a:t>
            </a:r>
            <a:endParaRPr lang="en-NL" sz="1300" dirty="0" err="1"/>
          </a:p>
        </p:txBody>
      </p:sp>
      <p:sp>
        <p:nvSpPr>
          <p:cNvPr id="17" name="Oval 16">
            <a:extLst>
              <a:ext uri="{FF2B5EF4-FFF2-40B4-BE49-F238E27FC236}">
                <a16:creationId xmlns:a16="http://schemas.microsoft.com/office/drawing/2014/main" id="{F57A5FD1-A5F8-4D93-9DAF-9D8F20AF59CD}"/>
              </a:ext>
            </a:extLst>
          </p:cNvPr>
          <p:cNvSpPr/>
          <p:nvPr/>
        </p:nvSpPr>
        <p:spPr>
          <a:xfrm>
            <a:off x="350759" y="1050704"/>
            <a:ext cx="2383692" cy="127550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18" name="TextBox 17">
            <a:extLst>
              <a:ext uri="{FF2B5EF4-FFF2-40B4-BE49-F238E27FC236}">
                <a16:creationId xmlns:a16="http://schemas.microsoft.com/office/drawing/2014/main" id="{FF95DCF9-AD02-46B0-AF66-77770788184D}"/>
              </a:ext>
            </a:extLst>
          </p:cNvPr>
          <p:cNvSpPr txBox="1"/>
          <p:nvPr/>
        </p:nvSpPr>
        <p:spPr>
          <a:xfrm>
            <a:off x="1098824" y="1940740"/>
            <a:ext cx="1327286" cy="200055"/>
          </a:xfrm>
          <a:prstGeom prst="rect">
            <a:avLst/>
          </a:prstGeom>
          <a:noFill/>
        </p:spPr>
        <p:txBody>
          <a:bodyPr wrap="none" lIns="0" tIns="0" rIns="0" bIns="0" rtlCol="0">
            <a:spAutoFit/>
          </a:bodyPr>
          <a:lstStyle/>
          <a:p>
            <a:r>
              <a:rPr lang="nl-NL" sz="1300" dirty="0" err="1"/>
              <a:t>Checkout</a:t>
            </a:r>
            <a:r>
              <a:rPr lang="nl-NL" sz="1300" dirty="0"/>
              <a:t> Context</a:t>
            </a:r>
            <a:endParaRPr lang="en-NL" sz="1300" dirty="0" err="1"/>
          </a:p>
        </p:txBody>
      </p:sp>
      <p:sp>
        <p:nvSpPr>
          <p:cNvPr id="19" name="Lightning Bolt 18">
            <a:extLst>
              <a:ext uri="{FF2B5EF4-FFF2-40B4-BE49-F238E27FC236}">
                <a16:creationId xmlns:a16="http://schemas.microsoft.com/office/drawing/2014/main" id="{3B015719-0BF9-41CA-8DFD-49160CA8C755}"/>
              </a:ext>
            </a:extLst>
          </p:cNvPr>
          <p:cNvSpPr/>
          <p:nvPr/>
        </p:nvSpPr>
        <p:spPr>
          <a:xfrm>
            <a:off x="2433238" y="1837861"/>
            <a:ext cx="336786" cy="39830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76CFE999-8BB7-4C9C-8522-E66080368E00}"/>
              </a:ext>
            </a:extLst>
          </p:cNvPr>
          <p:cNvSpPr/>
          <p:nvPr/>
        </p:nvSpPr>
        <p:spPr>
          <a:xfrm>
            <a:off x="2128091" y="1175529"/>
            <a:ext cx="997914" cy="355344"/>
          </a:xfrm>
          <a:prstGeom prst="wedgeRectCallout">
            <a:avLst>
              <a:gd name="adj1" fmla="val -8851"/>
              <a:gd name="adj2" fmla="val 171748"/>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OrderPlacedEvent</a:t>
            </a:r>
            <a:endParaRPr lang="en-NL" sz="1100" dirty="0"/>
          </a:p>
        </p:txBody>
      </p:sp>
      <p:sp>
        <p:nvSpPr>
          <p:cNvPr id="21" name="Rectangle: Rounded Corners 20">
            <a:extLst>
              <a:ext uri="{FF2B5EF4-FFF2-40B4-BE49-F238E27FC236}">
                <a16:creationId xmlns:a16="http://schemas.microsoft.com/office/drawing/2014/main" id="{2DE51AFA-57DD-41D1-B437-48A4E0060DE4}"/>
              </a:ext>
            </a:extLst>
          </p:cNvPr>
          <p:cNvSpPr/>
          <p:nvPr/>
        </p:nvSpPr>
        <p:spPr>
          <a:xfrm rot="16200000">
            <a:off x="4076876" y="142424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E22C67B-4C07-4083-ACAC-87967860B022}"/>
              </a:ext>
            </a:extLst>
          </p:cNvPr>
          <p:cNvSpPr txBox="1"/>
          <p:nvPr/>
        </p:nvSpPr>
        <p:spPr>
          <a:xfrm>
            <a:off x="3977194" y="2970166"/>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3" name="Picture 2" descr="Image result for logo kafka">
            <a:extLst>
              <a:ext uri="{FF2B5EF4-FFF2-40B4-BE49-F238E27FC236}">
                <a16:creationId xmlns:a16="http://schemas.microsoft.com/office/drawing/2014/main" id="{D6D41D4C-6757-4374-B7DE-74D9635A6E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6884" y="2910336"/>
            <a:ext cx="759823" cy="399394"/>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a:extLst>
              <a:ext uri="{FF2B5EF4-FFF2-40B4-BE49-F238E27FC236}">
                <a16:creationId xmlns:a16="http://schemas.microsoft.com/office/drawing/2014/main" id="{E9C698A8-D814-49C8-88C7-2A9467B9C011}"/>
              </a:ext>
            </a:extLst>
          </p:cNvPr>
          <p:cNvSpPr/>
          <p:nvPr/>
        </p:nvSpPr>
        <p:spPr>
          <a:xfrm>
            <a:off x="3896464" y="1156747"/>
            <a:ext cx="254686" cy="23567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0AA5691-47E4-43F3-9093-4BEED956DA2C}"/>
              </a:ext>
            </a:extLst>
          </p:cNvPr>
          <p:cNvSpPr/>
          <p:nvPr/>
        </p:nvSpPr>
        <p:spPr>
          <a:xfrm>
            <a:off x="6334217" y="3565539"/>
            <a:ext cx="2383692" cy="1275504"/>
          </a:xfrm>
          <a:prstGeom prst="ellipse">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26" name="TextBox 25">
            <a:extLst>
              <a:ext uri="{FF2B5EF4-FFF2-40B4-BE49-F238E27FC236}">
                <a16:creationId xmlns:a16="http://schemas.microsoft.com/office/drawing/2014/main" id="{278EF7B6-5E69-42D8-B1D4-670BE9618A5D}"/>
              </a:ext>
            </a:extLst>
          </p:cNvPr>
          <p:cNvSpPr txBox="1"/>
          <p:nvPr/>
        </p:nvSpPr>
        <p:spPr>
          <a:xfrm>
            <a:off x="7082282" y="4327331"/>
            <a:ext cx="1280800" cy="200055"/>
          </a:xfrm>
          <a:prstGeom prst="rect">
            <a:avLst/>
          </a:prstGeom>
          <a:noFill/>
        </p:spPr>
        <p:txBody>
          <a:bodyPr wrap="none" lIns="0" tIns="0" rIns="0" bIns="0" rtlCol="0">
            <a:spAutoFit/>
          </a:bodyPr>
          <a:lstStyle/>
          <a:p>
            <a:r>
              <a:rPr lang="nl-NL" sz="1300" dirty="0" err="1"/>
              <a:t>Payment</a:t>
            </a:r>
            <a:r>
              <a:rPr lang="nl-NL" sz="1300" dirty="0"/>
              <a:t> Context</a:t>
            </a:r>
            <a:endParaRPr lang="en-NL" sz="1300" dirty="0" err="1"/>
          </a:p>
        </p:txBody>
      </p:sp>
      <p:sp>
        <p:nvSpPr>
          <p:cNvPr id="27" name="Oval 26">
            <a:extLst>
              <a:ext uri="{FF2B5EF4-FFF2-40B4-BE49-F238E27FC236}">
                <a16:creationId xmlns:a16="http://schemas.microsoft.com/office/drawing/2014/main" id="{E2E6CDAD-BCB1-4219-A3D0-60AC337900EE}"/>
              </a:ext>
            </a:extLst>
          </p:cNvPr>
          <p:cNvSpPr/>
          <p:nvPr/>
        </p:nvSpPr>
        <p:spPr>
          <a:xfrm>
            <a:off x="3380154" y="3565539"/>
            <a:ext cx="2383692" cy="1275504"/>
          </a:xfrm>
          <a:prstGeom prst="ellipse">
            <a:avLst/>
          </a:prstGeom>
          <a:solidFill>
            <a:schemeClr val="accent5">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28" name="TextBox 27">
            <a:extLst>
              <a:ext uri="{FF2B5EF4-FFF2-40B4-BE49-F238E27FC236}">
                <a16:creationId xmlns:a16="http://schemas.microsoft.com/office/drawing/2014/main" id="{0960981B-32BE-403D-9FC5-33824B9BE319}"/>
              </a:ext>
            </a:extLst>
          </p:cNvPr>
          <p:cNvSpPr txBox="1"/>
          <p:nvPr/>
        </p:nvSpPr>
        <p:spPr>
          <a:xfrm>
            <a:off x="4128219" y="4455575"/>
            <a:ext cx="1309654" cy="200055"/>
          </a:xfrm>
          <a:prstGeom prst="rect">
            <a:avLst/>
          </a:prstGeom>
          <a:noFill/>
        </p:spPr>
        <p:txBody>
          <a:bodyPr wrap="none" lIns="0" tIns="0" rIns="0" bIns="0" rtlCol="0">
            <a:spAutoFit/>
          </a:bodyPr>
          <a:lstStyle/>
          <a:p>
            <a:r>
              <a:rPr lang="nl-NL" sz="1300" dirty="0"/>
              <a:t>Inventory Context</a:t>
            </a:r>
            <a:endParaRPr lang="en-NL" sz="1300" dirty="0" err="1"/>
          </a:p>
        </p:txBody>
      </p:sp>
      <p:sp>
        <p:nvSpPr>
          <p:cNvPr id="29" name="Oval 28">
            <a:extLst>
              <a:ext uri="{FF2B5EF4-FFF2-40B4-BE49-F238E27FC236}">
                <a16:creationId xmlns:a16="http://schemas.microsoft.com/office/drawing/2014/main" id="{641AF939-7930-4DC2-BB95-2221C221DC7B}"/>
              </a:ext>
            </a:extLst>
          </p:cNvPr>
          <p:cNvSpPr/>
          <p:nvPr/>
        </p:nvSpPr>
        <p:spPr>
          <a:xfrm>
            <a:off x="140484" y="3565539"/>
            <a:ext cx="2383692" cy="1275504"/>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30" name="TextBox 29">
            <a:extLst>
              <a:ext uri="{FF2B5EF4-FFF2-40B4-BE49-F238E27FC236}">
                <a16:creationId xmlns:a16="http://schemas.microsoft.com/office/drawing/2014/main" id="{543660C2-04BB-4F1B-AC2F-B423FD4A9F52}"/>
              </a:ext>
            </a:extLst>
          </p:cNvPr>
          <p:cNvSpPr txBox="1"/>
          <p:nvPr/>
        </p:nvSpPr>
        <p:spPr>
          <a:xfrm>
            <a:off x="888549" y="4455575"/>
            <a:ext cx="1327286" cy="200055"/>
          </a:xfrm>
          <a:prstGeom prst="rect">
            <a:avLst/>
          </a:prstGeom>
          <a:noFill/>
        </p:spPr>
        <p:txBody>
          <a:bodyPr wrap="none" lIns="0" tIns="0" rIns="0" bIns="0" rtlCol="0">
            <a:spAutoFit/>
          </a:bodyPr>
          <a:lstStyle/>
          <a:p>
            <a:r>
              <a:rPr lang="nl-NL" sz="1300" dirty="0"/>
              <a:t>Shipment Context</a:t>
            </a:r>
            <a:endParaRPr lang="en-NL" sz="1300" dirty="0" err="1"/>
          </a:p>
        </p:txBody>
      </p:sp>
      <p:sp>
        <p:nvSpPr>
          <p:cNvPr id="31" name="Lightning Bolt 30">
            <a:extLst>
              <a:ext uri="{FF2B5EF4-FFF2-40B4-BE49-F238E27FC236}">
                <a16:creationId xmlns:a16="http://schemas.microsoft.com/office/drawing/2014/main" id="{32EA6987-21E7-493D-9B28-B6DB7DD5B25D}"/>
              </a:ext>
            </a:extLst>
          </p:cNvPr>
          <p:cNvSpPr/>
          <p:nvPr/>
        </p:nvSpPr>
        <p:spPr>
          <a:xfrm>
            <a:off x="2232300" y="424729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Speech Bubble: Rectangle 31">
            <a:extLst>
              <a:ext uri="{FF2B5EF4-FFF2-40B4-BE49-F238E27FC236}">
                <a16:creationId xmlns:a16="http://schemas.microsoft.com/office/drawing/2014/main" id="{4822FF47-03FC-494B-9ACC-1FB74BCC46F9}"/>
              </a:ext>
            </a:extLst>
          </p:cNvPr>
          <p:cNvSpPr/>
          <p:nvPr/>
        </p:nvSpPr>
        <p:spPr>
          <a:xfrm>
            <a:off x="1835834" y="3584963"/>
            <a:ext cx="1089233" cy="355344"/>
          </a:xfrm>
          <a:prstGeom prst="wedgeRectCallout">
            <a:avLst>
              <a:gd name="adj1" fmla="val -6268"/>
              <a:gd name="adj2" fmla="val 1618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err="1"/>
              <a:t>GoodsShipped</a:t>
            </a:r>
            <a:r>
              <a:rPr lang="nl-NL" sz="1050" dirty="0"/>
              <a:t> Event</a:t>
            </a:r>
            <a:endParaRPr lang="en-NL" sz="900" dirty="0"/>
          </a:p>
        </p:txBody>
      </p:sp>
      <p:sp>
        <p:nvSpPr>
          <p:cNvPr id="33" name="Lightning Bolt 32">
            <a:extLst>
              <a:ext uri="{FF2B5EF4-FFF2-40B4-BE49-F238E27FC236}">
                <a16:creationId xmlns:a16="http://schemas.microsoft.com/office/drawing/2014/main" id="{65EF4B95-D1C7-4117-9F9C-7FD80E717DAF}"/>
              </a:ext>
            </a:extLst>
          </p:cNvPr>
          <p:cNvSpPr/>
          <p:nvPr/>
        </p:nvSpPr>
        <p:spPr>
          <a:xfrm>
            <a:off x="5407050" y="4414849"/>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Speech Bubble: Rectangle 33">
            <a:extLst>
              <a:ext uri="{FF2B5EF4-FFF2-40B4-BE49-F238E27FC236}">
                <a16:creationId xmlns:a16="http://schemas.microsoft.com/office/drawing/2014/main" id="{47357ADB-01F3-47A8-84D2-3AA857AEA3DE}"/>
              </a:ext>
            </a:extLst>
          </p:cNvPr>
          <p:cNvSpPr/>
          <p:nvPr/>
        </p:nvSpPr>
        <p:spPr>
          <a:xfrm>
            <a:off x="4968000" y="3752517"/>
            <a:ext cx="1131817" cy="355344"/>
          </a:xfrm>
          <a:prstGeom prst="wedgeRectCallout">
            <a:avLst>
              <a:gd name="adj1" fmla="val -2015"/>
              <a:gd name="adj2" fmla="val 14997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GoodsFetched</a:t>
            </a:r>
            <a:r>
              <a:rPr lang="nl-NL" sz="1100" dirty="0"/>
              <a:t> Event</a:t>
            </a:r>
            <a:endParaRPr lang="en-NL" sz="1000" dirty="0"/>
          </a:p>
        </p:txBody>
      </p:sp>
      <p:sp>
        <p:nvSpPr>
          <p:cNvPr id="39" name="Lightning Bolt 38">
            <a:extLst>
              <a:ext uri="{FF2B5EF4-FFF2-40B4-BE49-F238E27FC236}">
                <a16:creationId xmlns:a16="http://schemas.microsoft.com/office/drawing/2014/main" id="{D514DEF9-02A3-4D70-9511-E5791FE95B27}"/>
              </a:ext>
            </a:extLst>
          </p:cNvPr>
          <p:cNvSpPr/>
          <p:nvPr/>
        </p:nvSpPr>
        <p:spPr>
          <a:xfrm>
            <a:off x="8418380" y="4258602"/>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Speech Bubble: Rectangle 39">
            <a:extLst>
              <a:ext uri="{FF2B5EF4-FFF2-40B4-BE49-F238E27FC236}">
                <a16:creationId xmlns:a16="http://schemas.microsoft.com/office/drawing/2014/main" id="{F7926E21-C6B0-4A1A-91FD-876AF5801D22}"/>
              </a:ext>
            </a:extLst>
          </p:cNvPr>
          <p:cNvSpPr/>
          <p:nvPr/>
        </p:nvSpPr>
        <p:spPr>
          <a:xfrm>
            <a:off x="7765366" y="3596270"/>
            <a:ext cx="1345781" cy="355344"/>
          </a:xfrm>
          <a:prstGeom prst="wedgeRectCallout">
            <a:avLst>
              <a:gd name="adj1" fmla="val 7351"/>
              <a:gd name="adj2" fmla="val 15195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PaymentReceived</a:t>
            </a:r>
            <a:r>
              <a:rPr lang="nl-NL" sz="1100" dirty="0"/>
              <a:t> Event</a:t>
            </a:r>
            <a:endParaRPr lang="en-NL" sz="1000" dirty="0"/>
          </a:p>
        </p:txBody>
      </p:sp>
      <p:sp>
        <p:nvSpPr>
          <p:cNvPr id="41" name="Rectangle: Rounded Corners 40">
            <a:extLst>
              <a:ext uri="{FF2B5EF4-FFF2-40B4-BE49-F238E27FC236}">
                <a16:creationId xmlns:a16="http://schemas.microsoft.com/office/drawing/2014/main" id="{582132C2-6AFB-4A81-84CE-207C7A8EB86F}"/>
              </a:ext>
            </a:extLst>
          </p:cNvPr>
          <p:cNvSpPr/>
          <p:nvPr/>
        </p:nvSpPr>
        <p:spPr>
          <a:xfrm>
            <a:off x="4434322" y="1955849"/>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2" name="Lightning Bolt 41">
            <a:extLst>
              <a:ext uri="{FF2B5EF4-FFF2-40B4-BE49-F238E27FC236}">
                <a16:creationId xmlns:a16="http://schemas.microsoft.com/office/drawing/2014/main" id="{75F6048C-6BC8-4981-B959-A0CDAA48BA8C}"/>
              </a:ext>
            </a:extLst>
          </p:cNvPr>
          <p:cNvSpPr/>
          <p:nvPr/>
        </p:nvSpPr>
        <p:spPr>
          <a:xfrm>
            <a:off x="4363176" y="2126590"/>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Rounded Corners 42">
            <a:extLst>
              <a:ext uri="{FF2B5EF4-FFF2-40B4-BE49-F238E27FC236}">
                <a16:creationId xmlns:a16="http://schemas.microsoft.com/office/drawing/2014/main" id="{B0372A91-F30D-44A4-A8EF-F0180A531635}"/>
              </a:ext>
            </a:extLst>
          </p:cNvPr>
          <p:cNvSpPr/>
          <p:nvPr/>
        </p:nvSpPr>
        <p:spPr>
          <a:xfrm>
            <a:off x="5373445" y="1889864"/>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4" name="Lightning Bolt 43">
            <a:extLst>
              <a:ext uri="{FF2B5EF4-FFF2-40B4-BE49-F238E27FC236}">
                <a16:creationId xmlns:a16="http://schemas.microsoft.com/office/drawing/2014/main" id="{A2B717A9-95EB-4AF8-8CD6-979AFC6A56D3}"/>
              </a:ext>
            </a:extLst>
          </p:cNvPr>
          <p:cNvSpPr/>
          <p:nvPr/>
        </p:nvSpPr>
        <p:spPr>
          <a:xfrm>
            <a:off x="5302299" y="206060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6" name="Straight Arrow Connector 45">
            <a:extLst>
              <a:ext uri="{FF2B5EF4-FFF2-40B4-BE49-F238E27FC236}">
                <a16:creationId xmlns:a16="http://schemas.microsoft.com/office/drawing/2014/main" id="{832B5618-47CC-430E-A142-EFC70706E5B5}"/>
              </a:ext>
            </a:extLst>
          </p:cNvPr>
          <p:cNvCxnSpPr/>
          <p:nvPr/>
        </p:nvCxnSpPr>
        <p:spPr>
          <a:xfrm flipH="1">
            <a:off x="4047625" y="1392418"/>
            <a:ext cx="315551" cy="4867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6EBB9B7-E999-4C27-94A7-D7E8255A66D8}"/>
              </a:ext>
            </a:extLst>
          </p:cNvPr>
          <p:cNvCxnSpPr>
            <a:cxnSpLocks/>
            <a:endCxn id="41" idx="0"/>
          </p:cNvCxnSpPr>
          <p:nvPr/>
        </p:nvCxnSpPr>
        <p:spPr>
          <a:xfrm flipH="1">
            <a:off x="4790168" y="1392418"/>
            <a:ext cx="158842" cy="56343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D5D6EB-79CE-4654-90B9-8730844FBA3F}"/>
              </a:ext>
            </a:extLst>
          </p:cNvPr>
          <p:cNvCxnSpPr>
            <a:cxnSpLocks/>
            <a:endCxn id="43" idx="0"/>
          </p:cNvCxnSpPr>
          <p:nvPr/>
        </p:nvCxnSpPr>
        <p:spPr>
          <a:xfrm>
            <a:off x="5482330" y="1400539"/>
            <a:ext cx="246961" cy="48932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9AF1959F-8381-474B-8416-1A2A272D35EC}"/>
              </a:ext>
            </a:extLst>
          </p:cNvPr>
          <p:cNvSpPr/>
          <p:nvPr/>
        </p:nvSpPr>
        <p:spPr>
          <a:xfrm>
            <a:off x="2488509" y="2223713"/>
            <a:ext cx="997914" cy="355344"/>
          </a:xfrm>
          <a:prstGeom prst="wedgeRectCallout">
            <a:avLst>
              <a:gd name="adj1" fmla="val 66287"/>
              <a:gd name="adj2" fmla="val -8815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55" name="Speech Bubble: Rectangle 54">
            <a:extLst>
              <a:ext uri="{FF2B5EF4-FFF2-40B4-BE49-F238E27FC236}">
                <a16:creationId xmlns:a16="http://schemas.microsoft.com/office/drawing/2014/main" id="{2CF2F7AC-B671-4FF6-9EA8-4F5B150728AA}"/>
              </a:ext>
            </a:extLst>
          </p:cNvPr>
          <p:cNvSpPr/>
          <p:nvPr/>
        </p:nvSpPr>
        <p:spPr>
          <a:xfrm>
            <a:off x="3534878" y="2448777"/>
            <a:ext cx="997914" cy="218462"/>
          </a:xfrm>
          <a:prstGeom prst="wedgeRectCallout">
            <a:avLst>
              <a:gd name="adj1" fmla="val 45212"/>
              <a:gd name="adj2" fmla="val -1132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56" name="Speech Bubble: Rectangle 55">
            <a:extLst>
              <a:ext uri="{FF2B5EF4-FFF2-40B4-BE49-F238E27FC236}">
                <a16:creationId xmlns:a16="http://schemas.microsoft.com/office/drawing/2014/main" id="{1802BE26-E908-45E4-A558-45B647CFF431}"/>
              </a:ext>
            </a:extLst>
          </p:cNvPr>
          <p:cNvSpPr/>
          <p:nvPr/>
        </p:nvSpPr>
        <p:spPr>
          <a:xfrm>
            <a:off x="5989816" y="2380256"/>
            <a:ext cx="997914" cy="218462"/>
          </a:xfrm>
          <a:prstGeom prst="wedgeRectCallout">
            <a:avLst>
              <a:gd name="adj1" fmla="val -99565"/>
              <a:gd name="adj2" fmla="val -965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10" name="Rectangle: Rounded Corners 9">
            <a:extLst>
              <a:ext uri="{FF2B5EF4-FFF2-40B4-BE49-F238E27FC236}">
                <a16:creationId xmlns:a16="http://schemas.microsoft.com/office/drawing/2014/main" id="{4DD4E947-37C5-4019-AEA8-FBD006B553E5}"/>
              </a:ext>
            </a:extLst>
          </p:cNvPr>
          <p:cNvSpPr/>
          <p:nvPr/>
        </p:nvSpPr>
        <p:spPr>
          <a:xfrm>
            <a:off x="435229" y="4006693"/>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1" name="Rectangle: Rounded Corners 10">
            <a:extLst>
              <a:ext uri="{FF2B5EF4-FFF2-40B4-BE49-F238E27FC236}">
                <a16:creationId xmlns:a16="http://schemas.microsoft.com/office/drawing/2014/main" id="{51EAE0A0-78E0-479E-A7E4-FFEA0E43CE42}"/>
              </a:ext>
            </a:extLst>
          </p:cNvPr>
          <p:cNvSpPr/>
          <p:nvPr/>
        </p:nvSpPr>
        <p:spPr>
          <a:xfrm>
            <a:off x="1076091" y="3752517"/>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7" name="Rectangle: Rounded Corners 56">
            <a:extLst>
              <a:ext uri="{FF2B5EF4-FFF2-40B4-BE49-F238E27FC236}">
                <a16:creationId xmlns:a16="http://schemas.microsoft.com/office/drawing/2014/main" id="{4434BBB7-2FC3-4CFD-8744-070F6CD7BDBB}"/>
              </a:ext>
            </a:extLst>
          </p:cNvPr>
          <p:cNvSpPr/>
          <p:nvPr/>
        </p:nvSpPr>
        <p:spPr>
          <a:xfrm>
            <a:off x="3604408" y="4013453"/>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8" name="Rectangle: Rounded Corners 57">
            <a:extLst>
              <a:ext uri="{FF2B5EF4-FFF2-40B4-BE49-F238E27FC236}">
                <a16:creationId xmlns:a16="http://schemas.microsoft.com/office/drawing/2014/main" id="{3DC540CB-4F81-4A74-9276-B96718AB81D7}"/>
              </a:ext>
            </a:extLst>
          </p:cNvPr>
          <p:cNvSpPr/>
          <p:nvPr/>
        </p:nvSpPr>
        <p:spPr>
          <a:xfrm>
            <a:off x="4245270" y="3759277"/>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9" name="Rectangle: Rounded Corners 58">
            <a:extLst>
              <a:ext uri="{FF2B5EF4-FFF2-40B4-BE49-F238E27FC236}">
                <a16:creationId xmlns:a16="http://schemas.microsoft.com/office/drawing/2014/main" id="{20371546-D4B6-4C5B-B002-BD211F7E2DFB}"/>
              </a:ext>
            </a:extLst>
          </p:cNvPr>
          <p:cNvSpPr/>
          <p:nvPr/>
        </p:nvSpPr>
        <p:spPr>
          <a:xfrm>
            <a:off x="6453156" y="3917863"/>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0" name="Rectangle: Rounded Corners 59">
            <a:extLst>
              <a:ext uri="{FF2B5EF4-FFF2-40B4-BE49-F238E27FC236}">
                <a16:creationId xmlns:a16="http://schemas.microsoft.com/office/drawing/2014/main" id="{3E436EDB-573C-42FA-80DF-48BF8A5B3F40}"/>
              </a:ext>
            </a:extLst>
          </p:cNvPr>
          <p:cNvSpPr/>
          <p:nvPr/>
        </p:nvSpPr>
        <p:spPr>
          <a:xfrm>
            <a:off x="7094018" y="3663687"/>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1" name="Lightning Bolt 60">
            <a:extLst>
              <a:ext uri="{FF2B5EF4-FFF2-40B4-BE49-F238E27FC236}">
                <a16:creationId xmlns:a16="http://schemas.microsoft.com/office/drawing/2014/main" id="{344F5734-A864-4F99-BDFA-EC59453AD058}"/>
              </a:ext>
            </a:extLst>
          </p:cNvPr>
          <p:cNvSpPr/>
          <p:nvPr/>
        </p:nvSpPr>
        <p:spPr>
          <a:xfrm>
            <a:off x="364010" y="3429176"/>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Speech Bubble: Rectangle 61">
            <a:extLst>
              <a:ext uri="{FF2B5EF4-FFF2-40B4-BE49-F238E27FC236}">
                <a16:creationId xmlns:a16="http://schemas.microsoft.com/office/drawing/2014/main" id="{27A6026E-ED27-42BF-B684-961663135FCA}"/>
              </a:ext>
            </a:extLst>
          </p:cNvPr>
          <p:cNvSpPr/>
          <p:nvPr/>
        </p:nvSpPr>
        <p:spPr>
          <a:xfrm>
            <a:off x="577134" y="3142345"/>
            <a:ext cx="997914" cy="218462"/>
          </a:xfrm>
          <a:prstGeom prst="wedgeRectCallout">
            <a:avLst>
              <a:gd name="adj1" fmla="val -60164"/>
              <a:gd name="adj2" fmla="val 1169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63" name="Lightning Bolt 62">
            <a:extLst>
              <a:ext uri="{FF2B5EF4-FFF2-40B4-BE49-F238E27FC236}">
                <a16:creationId xmlns:a16="http://schemas.microsoft.com/office/drawing/2014/main" id="{D94E05E2-0C3F-41CF-8131-E29C7FBA3546}"/>
              </a:ext>
            </a:extLst>
          </p:cNvPr>
          <p:cNvSpPr/>
          <p:nvPr/>
        </p:nvSpPr>
        <p:spPr>
          <a:xfrm>
            <a:off x="3527069" y="3464536"/>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Speech Bubble: Rectangle 63">
            <a:extLst>
              <a:ext uri="{FF2B5EF4-FFF2-40B4-BE49-F238E27FC236}">
                <a16:creationId xmlns:a16="http://schemas.microsoft.com/office/drawing/2014/main" id="{7CF4837F-B696-42E7-A531-5A422B849CDF}"/>
              </a:ext>
            </a:extLst>
          </p:cNvPr>
          <p:cNvSpPr/>
          <p:nvPr/>
        </p:nvSpPr>
        <p:spPr>
          <a:xfrm>
            <a:off x="2979810" y="3159297"/>
            <a:ext cx="997914" cy="218462"/>
          </a:xfrm>
          <a:prstGeom prst="wedgeRectCallout">
            <a:avLst>
              <a:gd name="adj1" fmla="val 20472"/>
              <a:gd name="adj2" fmla="val 146242"/>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65" name="Lightning Bolt 64">
            <a:extLst>
              <a:ext uri="{FF2B5EF4-FFF2-40B4-BE49-F238E27FC236}">
                <a16:creationId xmlns:a16="http://schemas.microsoft.com/office/drawing/2014/main" id="{D027404C-4DA8-44C2-A842-6F935E859081}"/>
              </a:ext>
            </a:extLst>
          </p:cNvPr>
          <p:cNvSpPr/>
          <p:nvPr/>
        </p:nvSpPr>
        <p:spPr>
          <a:xfrm>
            <a:off x="6576034" y="3463168"/>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Speech Bubble: Rectangle 65">
            <a:extLst>
              <a:ext uri="{FF2B5EF4-FFF2-40B4-BE49-F238E27FC236}">
                <a16:creationId xmlns:a16="http://schemas.microsoft.com/office/drawing/2014/main" id="{BB9A296E-7AC6-4BEB-9742-8DF7689B07AE}"/>
              </a:ext>
            </a:extLst>
          </p:cNvPr>
          <p:cNvSpPr/>
          <p:nvPr/>
        </p:nvSpPr>
        <p:spPr>
          <a:xfrm>
            <a:off x="6845042" y="3006971"/>
            <a:ext cx="997914" cy="355344"/>
          </a:xfrm>
          <a:prstGeom prst="wedgeRectCallout">
            <a:avLst>
              <a:gd name="adj1" fmla="val -60164"/>
              <a:gd name="adj2" fmla="val 9969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67" name="Rectangle 66">
            <a:extLst>
              <a:ext uri="{FF2B5EF4-FFF2-40B4-BE49-F238E27FC236}">
                <a16:creationId xmlns:a16="http://schemas.microsoft.com/office/drawing/2014/main" id="{3ADECE87-735F-4EE4-A0EC-C723BBF52EDB}"/>
              </a:ext>
            </a:extLst>
          </p:cNvPr>
          <p:cNvSpPr/>
          <p:nvPr/>
        </p:nvSpPr>
        <p:spPr>
          <a:xfrm>
            <a:off x="7042677" y="4575379"/>
            <a:ext cx="945814" cy="21767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t>Orchestrator</a:t>
            </a:r>
            <a:endParaRPr lang="en-NL" sz="1050" dirty="0"/>
          </a:p>
        </p:txBody>
      </p:sp>
      <p:pic>
        <p:nvPicPr>
          <p:cNvPr id="68" name="Picture 67" descr="Image result for camunda">
            <a:extLst>
              <a:ext uri="{FF2B5EF4-FFF2-40B4-BE49-F238E27FC236}">
                <a16:creationId xmlns:a16="http://schemas.microsoft.com/office/drawing/2014/main" id="{2363B2DB-CB5B-4F81-8A3C-9045EBA6937E}"/>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7263402" y="4741236"/>
            <a:ext cx="944598" cy="1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583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1" nodeType="clickEffect">
                                  <p:stCondLst>
                                    <p:cond delay="0"/>
                                  </p:stCondLst>
                                  <p:childTnLst>
                                    <p:animEffect transition="out" filter="fade">
                                      <p:cBhvr>
                                        <p:cTn id="78" dur="500" tmFilter="0, 0; .2, .5; .8, .5; 1, 0"/>
                                        <p:tgtEl>
                                          <p:spTgt spid="12"/>
                                        </p:tgtEl>
                                      </p:cBhvr>
                                    </p:animEffect>
                                    <p:animScale>
                                      <p:cBhvr>
                                        <p:cTn id="79" dur="250" autoRev="1" fill="hold"/>
                                        <p:tgtEl>
                                          <p:spTgt spid="12"/>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2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3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10"/>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1"/>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2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7"/>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8"/>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55"/>
                                        </p:tgtEl>
                                        <p:attrNameLst>
                                          <p:attrName>style.visibility</p:attrName>
                                        </p:attrNameLst>
                                      </p:cBhvr>
                                      <p:to>
                                        <p:strVal val="visible"/>
                                      </p:to>
                                    </p:set>
                                  </p:childTnLst>
                                </p:cTn>
                              </p:par>
                            </p:childTnLst>
                          </p:cTn>
                        </p:par>
                      </p:childTnLst>
                    </p:cTn>
                  </p:par>
                  <p:par>
                    <p:cTn id="106" fill="hold">
                      <p:stCondLst>
                        <p:cond delay="indefinite"/>
                      </p:stCondLst>
                      <p:childTnLst>
                        <p:par>
                          <p:cTn id="107" fill="hold">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63"/>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childTnLst>
                                </p:cTn>
                              </p:par>
                            </p:childTnLst>
                          </p:cTn>
                        </p:par>
                      </p:childTnLst>
                    </p:cTn>
                  </p:par>
                  <p:par>
                    <p:cTn id="112" fill="hold">
                      <p:stCondLst>
                        <p:cond delay="indefinite"/>
                      </p:stCondLst>
                      <p:childTnLst>
                        <p:par>
                          <p:cTn id="113" fill="hold">
                            <p:stCondLst>
                              <p:cond delay="0"/>
                            </p:stCondLst>
                            <p:childTnLst>
                              <p:par>
                                <p:cTn id="114" presetID="1" presetClass="entr" presetSubtype="0" fill="hold" grpId="0" nodeType="clickEffect">
                                  <p:stCondLst>
                                    <p:cond delay="0"/>
                                  </p:stCondLst>
                                  <p:childTnLst>
                                    <p:set>
                                      <p:cBhvr>
                                        <p:cTn id="115" dur="1" fill="hold">
                                          <p:stCondLst>
                                            <p:cond delay="0"/>
                                          </p:stCondLst>
                                        </p:cTn>
                                        <p:tgtEl>
                                          <p:spTgt spid="33"/>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34"/>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26" presetClass="emph" presetSubtype="0" fill="hold" grpId="1" nodeType="clickEffect">
                                  <p:stCondLst>
                                    <p:cond delay="0"/>
                                  </p:stCondLst>
                                  <p:childTnLst>
                                    <p:animEffect transition="out" filter="fade">
                                      <p:cBhvr>
                                        <p:cTn id="121" dur="500" tmFilter="0, 0; .2, .5; .8, .5; 1, 0"/>
                                        <p:tgtEl>
                                          <p:spTgt spid="41"/>
                                        </p:tgtEl>
                                      </p:cBhvr>
                                    </p:animEffect>
                                    <p:animScale>
                                      <p:cBhvr>
                                        <p:cTn id="122" dur="250" autoRev="1" fill="hold"/>
                                        <p:tgtEl>
                                          <p:spTgt spid="41"/>
                                        </p:tgtEl>
                                      </p:cBhvr>
                                      <p:by x="105000" y="105000"/>
                                    </p:animScale>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44"/>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56"/>
                                        </p:tgtEl>
                                        <p:attrNameLst>
                                          <p:attrName>style.visibility</p:attrName>
                                        </p:attrNameLst>
                                      </p:cBhvr>
                                      <p:to>
                                        <p:strVal val="visible"/>
                                      </p:to>
                                    </p:set>
                                  </p:childTnLst>
                                </p:cTn>
                              </p:par>
                            </p:childTnLst>
                          </p:cTn>
                        </p:par>
                      </p:childTnLst>
                    </p:cTn>
                  </p:par>
                  <p:par>
                    <p:cTn id="129" fill="hold">
                      <p:stCondLst>
                        <p:cond delay="indefinite"/>
                      </p:stCondLst>
                      <p:childTnLst>
                        <p:par>
                          <p:cTn id="130" fill="hold">
                            <p:stCondLst>
                              <p:cond delay="0"/>
                            </p:stCondLst>
                            <p:childTnLst>
                              <p:par>
                                <p:cTn id="131" presetID="1" presetClass="entr" presetSubtype="0" fill="hold" grpId="0" nodeType="clickEffect">
                                  <p:stCondLst>
                                    <p:cond delay="0"/>
                                  </p:stCondLst>
                                  <p:childTnLst>
                                    <p:set>
                                      <p:cBhvr>
                                        <p:cTn id="132" dur="1" fill="hold">
                                          <p:stCondLst>
                                            <p:cond delay="0"/>
                                          </p:stCondLst>
                                        </p:cTn>
                                        <p:tgtEl>
                                          <p:spTgt spid="61"/>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62"/>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grpId="0" nodeType="clickEffect">
                                  <p:stCondLst>
                                    <p:cond delay="0"/>
                                  </p:stCondLst>
                                  <p:childTnLst>
                                    <p:set>
                                      <p:cBhvr>
                                        <p:cTn id="138" dur="1" fill="hold">
                                          <p:stCondLst>
                                            <p:cond delay="0"/>
                                          </p:stCondLst>
                                        </p:cTn>
                                        <p:tgtEl>
                                          <p:spTgt spid="31"/>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32"/>
                                        </p:tgtEl>
                                        <p:attrNameLst>
                                          <p:attrName>style.visibility</p:attrName>
                                        </p:attrNameLst>
                                      </p:cBhvr>
                                      <p:to>
                                        <p:strVal val="visible"/>
                                      </p:to>
                                    </p:set>
                                  </p:childTnLst>
                                </p:cTn>
                              </p:par>
                            </p:childTnLst>
                          </p:cTn>
                        </p:par>
                      </p:childTnLst>
                    </p:cTn>
                  </p:par>
                  <p:par>
                    <p:cTn id="141" fill="hold">
                      <p:stCondLst>
                        <p:cond delay="indefinite"/>
                      </p:stCondLst>
                      <p:childTnLst>
                        <p:par>
                          <p:cTn id="142" fill="hold">
                            <p:stCondLst>
                              <p:cond delay="0"/>
                            </p:stCondLst>
                            <p:childTnLst>
                              <p:par>
                                <p:cTn id="143" presetID="26" presetClass="emph" presetSubtype="0" fill="hold" grpId="1" nodeType="clickEffect">
                                  <p:stCondLst>
                                    <p:cond delay="0"/>
                                  </p:stCondLst>
                                  <p:childTnLst>
                                    <p:animEffect transition="out" filter="fade">
                                      <p:cBhvr>
                                        <p:cTn id="144" dur="500" tmFilter="0, 0; .2, .5; .8, .5; 1, 0"/>
                                        <p:tgtEl>
                                          <p:spTgt spid="43"/>
                                        </p:tgtEl>
                                      </p:cBhvr>
                                    </p:animEffect>
                                    <p:animScale>
                                      <p:cBhvr>
                                        <p:cTn id="145" dur="250" autoRev="1" fill="hold"/>
                                        <p:tgtEl>
                                          <p:spTgt spid="43"/>
                                        </p:tgtEl>
                                      </p:cBhvr>
                                      <p:by x="105000" y="105000"/>
                                    </p:animScale>
                                  </p:childTnLst>
                                </p:cTn>
                              </p:par>
                            </p:childTnLst>
                          </p:cTn>
                        </p:par>
                      </p:childTnLst>
                    </p:cTn>
                  </p:par>
                  <p:par>
                    <p:cTn id="146" fill="hold">
                      <p:stCondLst>
                        <p:cond delay="indefinite"/>
                      </p:stCondLst>
                      <p:childTnLst>
                        <p:par>
                          <p:cTn id="147" fill="hold">
                            <p:stCondLst>
                              <p:cond delay="0"/>
                            </p:stCondLst>
                            <p:childTnLst>
                              <p:par>
                                <p:cTn id="148" presetID="8" presetClass="emph" presetSubtype="0" fill="hold" nodeType="clickEffect">
                                  <p:stCondLst>
                                    <p:cond delay="0"/>
                                  </p:stCondLst>
                                  <p:childTnLst>
                                    <p:animRot by="21600000">
                                      <p:cBhvr>
                                        <p:cTn id="149" dur="2000" fill="hold"/>
                                        <p:tgtEl>
                                          <p:spTgt spid="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animBg="1"/>
      <p:bldP spid="12" grpId="0" animBg="1"/>
      <p:bldP spid="12" grpId="1" animBg="1"/>
      <p:bldP spid="13" grpId="0" animBg="1"/>
      <p:bldP spid="21" grpId="0" animBg="1"/>
      <p:bldP spid="22" grpId="0"/>
      <p:bldP spid="24" grpId="0" animBg="1"/>
      <p:bldP spid="25" grpId="0" animBg="1"/>
      <p:bldP spid="26" grpId="0"/>
      <p:bldP spid="27" grpId="0" animBg="1"/>
      <p:bldP spid="28" grpId="0"/>
      <p:bldP spid="29" grpId="0" animBg="1"/>
      <p:bldP spid="30" grpId="0"/>
      <p:bldP spid="31" grpId="0" animBg="1"/>
      <p:bldP spid="32" grpId="0" animBg="1"/>
      <p:bldP spid="33" grpId="0" animBg="1"/>
      <p:bldP spid="34" grpId="0" animBg="1"/>
      <p:bldP spid="39" grpId="0" animBg="1"/>
      <p:bldP spid="40" grpId="0" animBg="1"/>
      <p:bldP spid="41" grpId="0" animBg="1"/>
      <p:bldP spid="41" grpId="1" animBg="1"/>
      <p:bldP spid="42" grpId="0" animBg="1"/>
      <p:bldP spid="43" grpId="0" animBg="1"/>
      <p:bldP spid="43" grpId="1" animBg="1"/>
      <p:bldP spid="44" grpId="0" animBg="1"/>
      <p:bldP spid="54" grpId="0" animBg="1"/>
      <p:bldP spid="55" grpId="0" animBg="1"/>
      <p:bldP spid="56" grpId="0" animBg="1"/>
      <p:bldP spid="10" grpId="0" animBg="1"/>
      <p:bldP spid="11"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F39BEC-A7BF-4B67-9CE8-6E4FD49AE448}"/>
              </a:ext>
            </a:extLst>
          </p:cNvPr>
          <p:cNvSpPr>
            <a:spLocks noGrp="1"/>
          </p:cNvSpPr>
          <p:nvPr>
            <p:ph type="title"/>
          </p:nvPr>
        </p:nvSpPr>
        <p:spPr>
          <a:xfrm>
            <a:off x="719999" y="288000"/>
            <a:ext cx="6624000" cy="504000"/>
          </a:xfrm>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3A477CA9-29E8-43B6-875F-0E238789714E}"/>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5879728-D7A2-41C3-8B37-18D7947D2BBE}"/>
              </a:ext>
            </a:extLst>
          </p:cNvPr>
          <p:cNvSpPr>
            <a:spLocks noGrp="1"/>
          </p:cNvSpPr>
          <p:nvPr>
            <p:ph type="sldNum" sz="quarter" idx="12"/>
          </p:nvPr>
        </p:nvSpPr>
        <p:spPr/>
        <p:txBody>
          <a:bodyPr/>
          <a:lstStyle/>
          <a:p>
            <a:fld id="{14F1411D-0280-154F-AEAC-4C20B7AA46B2}" type="slidenum">
              <a:rPr lang="nl-NL" smtClean="0"/>
              <a:t>49</a:t>
            </a:fld>
            <a:endParaRPr lang="nl-NL"/>
          </a:p>
        </p:txBody>
      </p:sp>
      <p:sp>
        <p:nvSpPr>
          <p:cNvPr id="7" name="Cloud 6">
            <a:extLst>
              <a:ext uri="{FF2B5EF4-FFF2-40B4-BE49-F238E27FC236}">
                <a16:creationId xmlns:a16="http://schemas.microsoft.com/office/drawing/2014/main" id="{C449E6E9-7373-47ED-93D9-867EB93D00AE}"/>
              </a:ext>
            </a:extLst>
          </p:cNvPr>
          <p:cNvSpPr/>
          <p:nvPr/>
        </p:nvSpPr>
        <p:spPr>
          <a:xfrm>
            <a:off x="3336517" y="372510"/>
            <a:ext cx="3298013" cy="1909344"/>
          </a:xfrm>
          <a:prstGeom prst="clou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Oval 7">
            <a:extLst>
              <a:ext uri="{FF2B5EF4-FFF2-40B4-BE49-F238E27FC236}">
                <a16:creationId xmlns:a16="http://schemas.microsoft.com/office/drawing/2014/main" id="{217D1E12-DB63-4DA8-848D-D7179D0F6708}"/>
              </a:ext>
            </a:extLst>
          </p:cNvPr>
          <p:cNvSpPr/>
          <p:nvPr/>
        </p:nvSpPr>
        <p:spPr>
          <a:xfrm>
            <a:off x="3869837" y="493622"/>
            <a:ext cx="2383692" cy="165686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8">
            <a:extLst>
              <a:ext uri="{FF2B5EF4-FFF2-40B4-BE49-F238E27FC236}">
                <a16:creationId xmlns:a16="http://schemas.microsoft.com/office/drawing/2014/main" id="{16CAF4D7-DE1B-45DE-B0D0-5252548C48EC}"/>
              </a:ext>
            </a:extLst>
          </p:cNvPr>
          <p:cNvSpPr/>
          <p:nvPr/>
        </p:nvSpPr>
        <p:spPr>
          <a:xfrm>
            <a:off x="4461852" y="674238"/>
            <a:ext cx="1199661" cy="5040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nl-NL" dirty="0" err="1"/>
              <a:t>Orchestrator</a:t>
            </a:r>
            <a:endParaRPr lang="en-NL" dirty="0"/>
          </a:p>
        </p:txBody>
      </p:sp>
      <p:sp>
        <p:nvSpPr>
          <p:cNvPr id="12" name="Rectangle: Rounded Corners 11">
            <a:extLst>
              <a:ext uri="{FF2B5EF4-FFF2-40B4-BE49-F238E27FC236}">
                <a16:creationId xmlns:a16="http://schemas.microsoft.com/office/drawing/2014/main" id="{5508B977-44D6-4E95-984B-765809EA79B3}"/>
              </a:ext>
            </a:extLst>
          </p:cNvPr>
          <p:cNvSpPr/>
          <p:nvPr/>
        </p:nvSpPr>
        <p:spPr>
          <a:xfrm>
            <a:off x="3606024" y="1793630"/>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13" name="Lightning Bolt 12">
            <a:extLst>
              <a:ext uri="{FF2B5EF4-FFF2-40B4-BE49-F238E27FC236}">
                <a16:creationId xmlns:a16="http://schemas.microsoft.com/office/drawing/2014/main" id="{EC48F336-4FCC-4B3B-A7D9-4589ED5D1B3D}"/>
              </a:ext>
            </a:extLst>
          </p:cNvPr>
          <p:cNvSpPr/>
          <p:nvPr/>
        </p:nvSpPr>
        <p:spPr>
          <a:xfrm>
            <a:off x="3534878" y="1964371"/>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14" descr="Image result for camunda">
            <a:extLst>
              <a:ext uri="{FF2B5EF4-FFF2-40B4-BE49-F238E27FC236}">
                <a16:creationId xmlns:a16="http://schemas.microsoft.com/office/drawing/2014/main" id="{6E61C78C-8B10-4415-A80E-6F3252834A69}"/>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4692405" y="612875"/>
            <a:ext cx="1054680" cy="21477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C">
            <a:extLst>
              <a:ext uri="{FF2B5EF4-FFF2-40B4-BE49-F238E27FC236}">
                <a16:creationId xmlns:a16="http://schemas.microsoft.com/office/drawing/2014/main" id="{C0255311-3F44-4C1A-9858-4DFA4FABC12C}"/>
              </a:ext>
            </a:extLst>
          </p:cNvPr>
          <p:cNvPicPr>
            <a:picLocks noChangeAspect="1"/>
          </p:cNvPicPr>
          <p:nvPr/>
        </p:nvPicPr>
        <p:blipFill>
          <a:blip r:embed="rId5">
            <a:duotone>
              <a:prstClr val="black"/>
              <a:schemeClr val="accent2">
                <a:tint val="45000"/>
                <a:satMod val="400000"/>
              </a:schemeClr>
            </a:duotone>
          </a:blip>
          <a:stretch>
            <a:fillRect/>
          </a:stretch>
        </p:blipFill>
        <p:spPr>
          <a:xfrm>
            <a:off x="4047625" y="1228858"/>
            <a:ext cx="1949547" cy="378930"/>
          </a:xfrm>
          <a:prstGeom prst="rect">
            <a:avLst/>
          </a:prstGeom>
        </p:spPr>
      </p:pic>
      <p:sp>
        <p:nvSpPr>
          <p:cNvPr id="16" name="TextBox 15">
            <a:extLst>
              <a:ext uri="{FF2B5EF4-FFF2-40B4-BE49-F238E27FC236}">
                <a16:creationId xmlns:a16="http://schemas.microsoft.com/office/drawing/2014/main" id="{C2B9C246-B558-46C4-806D-98CD25EC4A3B}"/>
              </a:ext>
            </a:extLst>
          </p:cNvPr>
          <p:cNvSpPr txBox="1"/>
          <p:nvPr/>
        </p:nvSpPr>
        <p:spPr>
          <a:xfrm>
            <a:off x="4836740" y="1679080"/>
            <a:ext cx="1049967" cy="200055"/>
          </a:xfrm>
          <a:prstGeom prst="rect">
            <a:avLst/>
          </a:prstGeom>
          <a:noFill/>
        </p:spPr>
        <p:txBody>
          <a:bodyPr wrap="none" lIns="0" tIns="0" rIns="0" bIns="0" rtlCol="0">
            <a:spAutoFit/>
          </a:bodyPr>
          <a:lstStyle/>
          <a:p>
            <a:r>
              <a:rPr lang="nl-NL" sz="1300" dirty="0"/>
              <a:t>Order Context</a:t>
            </a:r>
            <a:endParaRPr lang="en-NL" sz="1300" dirty="0" err="1"/>
          </a:p>
        </p:txBody>
      </p:sp>
      <p:sp>
        <p:nvSpPr>
          <p:cNvPr id="17" name="Oval 16">
            <a:extLst>
              <a:ext uri="{FF2B5EF4-FFF2-40B4-BE49-F238E27FC236}">
                <a16:creationId xmlns:a16="http://schemas.microsoft.com/office/drawing/2014/main" id="{F57A5FD1-A5F8-4D93-9DAF-9D8F20AF59CD}"/>
              </a:ext>
            </a:extLst>
          </p:cNvPr>
          <p:cNvSpPr/>
          <p:nvPr/>
        </p:nvSpPr>
        <p:spPr>
          <a:xfrm>
            <a:off x="350759" y="1050704"/>
            <a:ext cx="2383692" cy="1275504"/>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18" name="TextBox 17">
            <a:extLst>
              <a:ext uri="{FF2B5EF4-FFF2-40B4-BE49-F238E27FC236}">
                <a16:creationId xmlns:a16="http://schemas.microsoft.com/office/drawing/2014/main" id="{FF95DCF9-AD02-46B0-AF66-77770788184D}"/>
              </a:ext>
            </a:extLst>
          </p:cNvPr>
          <p:cNvSpPr txBox="1"/>
          <p:nvPr/>
        </p:nvSpPr>
        <p:spPr>
          <a:xfrm>
            <a:off x="1098824" y="1940740"/>
            <a:ext cx="1327286" cy="200055"/>
          </a:xfrm>
          <a:prstGeom prst="rect">
            <a:avLst/>
          </a:prstGeom>
          <a:noFill/>
        </p:spPr>
        <p:txBody>
          <a:bodyPr wrap="none" lIns="0" tIns="0" rIns="0" bIns="0" rtlCol="0">
            <a:spAutoFit/>
          </a:bodyPr>
          <a:lstStyle/>
          <a:p>
            <a:r>
              <a:rPr lang="nl-NL" sz="1300" dirty="0" err="1"/>
              <a:t>Checkout</a:t>
            </a:r>
            <a:r>
              <a:rPr lang="nl-NL" sz="1300" dirty="0"/>
              <a:t> Context</a:t>
            </a:r>
            <a:endParaRPr lang="en-NL" sz="1300" dirty="0" err="1"/>
          </a:p>
        </p:txBody>
      </p:sp>
      <p:sp>
        <p:nvSpPr>
          <p:cNvPr id="19" name="Lightning Bolt 18">
            <a:extLst>
              <a:ext uri="{FF2B5EF4-FFF2-40B4-BE49-F238E27FC236}">
                <a16:creationId xmlns:a16="http://schemas.microsoft.com/office/drawing/2014/main" id="{3B015719-0BF9-41CA-8DFD-49160CA8C755}"/>
              </a:ext>
            </a:extLst>
          </p:cNvPr>
          <p:cNvSpPr/>
          <p:nvPr/>
        </p:nvSpPr>
        <p:spPr>
          <a:xfrm>
            <a:off x="2433238" y="1837861"/>
            <a:ext cx="336786" cy="39830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76CFE999-8BB7-4C9C-8522-E66080368E00}"/>
              </a:ext>
            </a:extLst>
          </p:cNvPr>
          <p:cNvSpPr/>
          <p:nvPr/>
        </p:nvSpPr>
        <p:spPr>
          <a:xfrm>
            <a:off x="2128091" y="1175529"/>
            <a:ext cx="997914" cy="355344"/>
          </a:xfrm>
          <a:prstGeom prst="wedgeRectCallout">
            <a:avLst>
              <a:gd name="adj1" fmla="val -8851"/>
              <a:gd name="adj2" fmla="val 171748"/>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OrderPlacedEvent</a:t>
            </a:r>
            <a:endParaRPr lang="en-NL" sz="1100" dirty="0"/>
          </a:p>
        </p:txBody>
      </p:sp>
      <p:sp>
        <p:nvSpPr>
          <p:cNvPr id="21" name="Rectangle: Rounded Corners 20">
            <a:extLst>
              <a:ext uri="{FF2B5EF4-FFF2-40B4-BE49-F238E27FC236}">
                <a16:creationId xmlns:a16="http://schemas.microsoft.com/office/drawing/2014/main" id="{2DE51AFA-57DD-41D1-B437-48A4E0060DE4}"/>
              </a:ext>
            </a:extLst>
          </p:cNvPr>
          <p:cNvSpPr/>
          <p:nvPr/>
        </p:nvSpPr>
        <p:spPr>
          <a:xfrm rot="16200000">
            <a:off x="4076876" y="1424242"/>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DE22C67B-4C07-4083-ACAC-87967860B022}"/>
              </a:ext>
            </a:extLst>
          </p:cNvPr>
          <p:cNvSpPr txBox="1"/>
          <p:nvPr/>
        </p:nvSpPr>
        <p:spPr>
          <a:xfrm>
            <a:off x="3977194" y="2970166"/>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3" name="Picture 2" descr="Image result for logo kafka">
            <a:extLst>
              <a:ext uri="{FF2B5EF4-FFF2-40B4-BE49-F238E27FC236}">
                <a16:creationId xmlns:a16="http://schemas.microsoft.com/office/drawing/2014/main" id="{D6D41D4C-6757-4374-B7DE-74D9635A6EF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26884" y="2910336"/>
            <a:ext cx="759823" cy="399394"/>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a:extLst>
              <a:ext uri="{FF2B5EF4-FFF2-40B4-BE49-F238E27FC236}">
                <a16:creationId xmlns:a16="http://schemas.microsoft.com/office/drawing/2014/main" id="{E9C698A8-D814-49C8-88C7-2A9467B9C011}"/>
              </a:ext>
            </a:extLst>
          </p:cNvPr>
          <p:cNvSpPr/>
          <p:nvPr/>
        </p:nvSpPr>
        <p:spPr>
          <a:xfrm>
            <a:off x="3896464" y="1156747"/>
            <a:ext cx="254686" cy="235671"/>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Oval 24">
            <a:extLst>
              <a:ext uri="{FF2B5EF4-FFF2-40B4-BE49-F238E27FC236}">
                <a16:creationId xmlns:a16="http://schemas.microsoft.com/office/drawing/2014/main" id="{40AA5691-47E4-43F3-9093-4BEED956DA2C}"/>
              </a:ext>
            </a:extLst>
          </p:cNvPr>
          <p:cNvSpPr/>
          <p:nvPr/>
        </p:nvSpPr>
        <p:spPr>
          <a:xfrm>
            <a:off x="6334217" y="3565539"/>
            <a:ext cx="2383692" cy="1275504"/>
          </a:xfrm>
          <a:prstGeom prst="ellipse">
            <a:avLst/>
          </a:prstGeom>
          <a:solidFill>
            <a:schemeClr val="accent3">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26" name="TextBox 25">
            <a:extLst>
              <a:ext uri="{FF2B5EF4-FFF2-40B4-BE49-F238E27FC236}">
                <a16:creationId xmlns:a16="http://schemas.microsoft.com/office/drawing/2014/main" id="{278EF7B6-5E69-42D8-B1D4-670BE9618A5D}"/>
              </a:ext>
            </a:extLst>
          </p:cNvPr>
          <p:cNvSpPr txBox="1"/>
          <p:nvPr/>
        </p:nvSpPr>
        <p:spPr>
          <a:xfrm>
            <a:off x="7082282" y="4327331"/>
            <a:ext cx="1280800" cy="200055"/>
          </a:xfrm>
          <a:prstGeom prst="rect">
            <a:avLst/>
          </a:prstGeom>
          <a:noFill/>
        </p:spPr>
        <p:txBody>
          <a:bodyPr wrap="none" lIns="0" tIns="0" rIns="0" bIns="0" rtlCol="0">
            <a:spAutoFit/>
          </a:bodyPr>
          <a:lstStyle/>
          <a:p>
            <a:r>
              <a:rPr lang="nl-NL" sz="1300" dirty="0" err="1"/>
              <a:t>Payment</a:t>
            </a:r>
            <a:r>
              <a:rPr lang="nl-NL" sz="1300" dirty="0"/>
              <a:t> Context</a:t>
            </a:r>
            <a:endParaRPr lang="en-NL" sz="1300" dirty="0" err="1"/>
          </a:p>
        </p:txBody>
      </p:sp>
      <p:sp>
        <p:nvSpPr>
          <p:cNvPr id="27" name="Oval 26">
            <a:extLst>
              <a:ext uri="{FF2B5EF4-FFF2-40B4-BE49-F238E27FC236}">
                <a16:creationId xmlns:a16="http://schemas.microsoft.com/office/drawing/2014/main" id="{E2E6CDAD-BCB1-4219-A3D0-60AC337900EE}"/>
              </a:ext>
            </a:extLst>
          </p:cNvPr>
          <p:cNvSpPr/>
          <p:nvPr/>
        </p:nvSpPr>
        <p:spPr>
          <a:xfrm>
            <a:off x="3380154" y="3565539"/>
            <a:ext cx="2383692" cy="1275504"/>
          </a:xfrm>
          <a:prstGeom prst="ellipse">
            <a:avLst/>
          </a:prstGeom>
          <a:solidFill>
            <a:schemeClr val="accent5">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28" name="TextBox 27">
            <a:extLst>
              <a:ext uri="{FF2B5EF4-FFF2-40B4-BE49-F238E27FC236}">
                <a16:creationId xmlns:a16="http://schemas.microsoft.com/office/drawing/2014/main" id="{0960981B-32BE-403D-9FC5-33824B9BE319}"/>
              </a:ext>
            </a:extLst>
          </p:cNvPr>
          <p:cNvSpPr txBox="1"/>
          <p:nvPr/>
        </p:nvSpPr>
        <p:spPr>
          <a:xfrm>
            <a:off x="4128219" y="4455575"/>
            <a:ext cx="1309654" cy="200055"/>
          </a:xfrm>
          <a:prstGeom prst="rect">
            <a:avLst/>
          </a:prstGeom>
          <a:noFill/>
        </p:spPr>
        <p:txBody>
          <a:bodyPr wrap="none" lIns="0" tIns="0" rIns="0" bIns="0" rtlCol="0">
            <a:spAutoFit/>
          </a:bodyPr>
          <a:lstStyle/>
          <a:p>
            <a:r>
              <a:rPr lang="nl-NL" sz="1300" dirty="0"/>
              <a:t>Inventory Context</a:t>
            </a:r>
            <a:endParaRPr lang="en-NL" sz="1300" dirty="0" err="1"/>
          </a:p>
        </p:txBody>
      </p:sp>
      <p:sp>
        <p:nvSpPr>
          <p:cNvPr id="29" name="Oval 28">
            <a:extLst>
              <a:ext uri="{FF2B5EF4-FFF2-40B4-BE49-F238E27FC236}">
                <a16:creationId xmlns:a16="http://schemas.microsoft.com/office/drawing/2014/main" id="{641AF939-7930-4DC2-BB95-2221C221DC7B}"/>
              </a:ext>
            </a:extLst>
          </p:cNvPr>
          <p:cNvSpPr/>
          <p:nvPr/>
        </p:nvSpPr>
        <p:spPr>
          <a:xfrm>
            <a:off x="140484" y="3565539"/>
            <a:ext cx="2383692" cy="1275504"/>
          </a:xfrm>
          <a:prstGeom prst="ellipse">
            <a:avLst/>
          </a:prstGeom>
          <a:solidFill>
            <a:schemeClr val="tx2">
              <a:lumMod val="40000"/>
              <a:lumOff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dirty="0"/>
          </a:p>
        </p:txBody>
      </p:sp>
      <p:sp>
        <p:nvSpPr>
          <p:cNvPr id="30" name="TextBox 29">
            <a:extLst>
              <a:ext uri="{FF2B5EF4-FFF2-40B4-BE49-F238E27FC236}">
                <a16:creationId xmlns:a16="http://schemas.microsoft.com/office/drawing/2014/main" id="{543660C2-04BB-4F1B-AC2F-B423FD4A9F52}"/>
              </a:ext>
            </a:extLst>
          </p:cNvPr>
          <p:cNvSpPr txBox="1"/>
          <p:nvPr/>
        </p:nvSpPr>
        <p:spPr>
          <a:xfrm>
            <a:off x="888549" y="4455575"/>
            <a:ext cx="1327286" cy="200055"/>
          </a:xfrm>
          <a:prstGeom prst="rect">
            <a:avLst/>
          </a:prstGeom>
          <a:noFill/>
        </p:spPr>
        <p:txBody>
          <a:bodyPr wrap="none" lIns="0" tIns="0" rIns="0" bIns="0" rtlCol="0">
            <a:spAutoFit/>
          </a:bodyPr>
          <a:lstStyle/>
          <a:p>
            <a:r>
              <a:rPr lang="nl-NL" sz="1300" dirty="0"/>
              <a:t>Shipment Context</a:t>
            </a:r>
            <a:endParaRPr lang="en-NL" sz="1300" dirty="0" err="1"/>
          </a:p>
        </p:txBody>
      </p:sp>
      <p:sp>
        <p:nvSpPr>
          <p:cNvPr id="31" name="Lightning Bolt 30">
            <a:extLst>
              <a:ext uri="{FF2B5EF4-FFF2-40B4-BE49-F238E27FC236}">
                <a16:creationId xmlns:a16="http://schemas.microsoft.com/office/drawing/2014/main" id="{32EA6987-21E7-493D-9B28-B6DB7DD5B25D}"/>
              </a:ext>
            </a:extLst>
          </p:cNvPr>
          <p:cNvSpPr/>
          <p:nvPr/>
        </p:nvSpPr>
        <p:spPr>
          <a:xfrm>
            <a:off x="2232300" y="424729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Speech Bubble: Rectangle 31">
            <a:extLst>
              <a:ext uri="{FF2B5EF4-FFF2-40B4-BE49-F238E27FC236}">
                <a16:creationId xmlns:a16="http://schemas.microsoft.com/office/drawing/2014/main" id="{4822FF47-03FC-494B-9ACC-1FB74BCC46F9}"/>
              </a:ext>
            </a:extLst>
          </p:cNvPr>
          <p:cNvSpPr/>
          <p:nvPr/>
        </p:nvSpPr>
        <p:spPr>
          <a:xfrm>
            <a:off x="1835834" y="3584963"/>
            <a:ext cx="1089233" cy="355344"/>
          </a:xfrm>
          <a:prstGeom prst="wedgeRectCallout">
            <a:avLst>
              <a:gd name="adj1" fmla="val -6268"/>
              <a:gd name="adj2" fmla="val 161851"/>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err="1"/>
              <a:t>GoodsShipped</a:t>
            </a:r>
            <a:r>
              <a:rPr lang="nl-NL" sz="1050" dirty="0"/>
              <a:t> Event</a:t>
            </a:r>
            <a:endParaRPr lang="en-NL" sz="900" dirty="0"/>
          </a:p>
        </p:txBody>
      </p:sp>
      <p:sp>
        <p:nvSpPr>
          <p:cNvPr id="33" name="Lightning Bolt 32">
            <a:extLst>
              <a:ext uri="{FF2B5EF4-FFF2-40B4-BE49-F238E27FC236}">
                <a16:creationId xmlns:a16="http://schemas.microsoft.com/office/drawing/2014/main" id="{65EF4B95-D1C7-4117-9F9C-7FD80E717DAF}"/>
              </a:ext>
            </a:extLst>
          </p:cNvPr>
          <p:cNvSpPr/>
          <p:nvPr/>
        </p:nvSpPr>
        <p:spPr>
          <a:xfrm>
            <a:off x="5407050" y="4414849"/>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Speech Bubble: Rectangle 33">
            <a:extLst>
              <a:ext uri="{FF2B5EF4-FFF2-40B4-BE49-F238E27FC236}">
                <a16:creationId xmlns:a16="http://schemas.microsoft.com/office/drawing/2014/main" id="{47357ADB-01F3-47A8-84D2-3AA857AEA3DE}"/>
              </a:ext>
            </a:extLst>
          </p:cNvPr>
          <p:cNvSpPr/>
          <p:nvPr/>
        </p:nvSpPr>
        <p:spPr>
          <a:xfrm>
            <a:off x="4968000" y="3752517"/>
            <a:ext cx="1131817" cy="355344"/>
          </a:xfrm>
          <a:prstGeom prst="wedgeRectCallout">
            <a:avLst>
              <a:gd name="adj1" fmla="val -2015"/>
              <a:gd name="adj2" fmla="val 14997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GoodsFetched</a:t>
            </a:r>
            <a:r>
              <a:rPr lang="nl-NL" sz="1100" dirty="0"/>
              <a:t> Event</a:t>
            </a:r>
            <a:endParaRPr lang="en-NL" sz="1000" dirty="0"/>
          </a:p>
        </p:txBody>
      </p:sp>
      <p:sp>
        <p:nvSpPr>
          <p:cNvPr id="39" name="Lightning Bolt 38">
            <a:extLst>
              <a:ext uri="{FF2B5EF4-FFF2-40B4-BE49-F238E27FC236}">
                <a16:creationId xmlns:a16="http://schemas.microsoft.com/office/drawing/2014/main" id="{D514DEF9-02A3-4D70-9511-E5791FE95B27}"/>
              </a:ext>
            </a:extLst>
          </p:cNvPr>
          <p:cNvSpPr/>
          <p:nvPr/>
        </p:nvSpPr>
        <p:spPr>
          <a:xfrm>
            <a:off x="8418380" y="4258602"/>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Speech Bubble: Rectangle 39">
            <a:extLst>
              <a:ext uri="{FF2B5EF4-FFF2-40B4-BE49-F238E27FC236}">
                <a16:creationId xmlns:a16="http://schemas.microsoft.com/office/drawing/2014/main" id="{F7926E21-C6B0-4A1A-91FD-876AF5801D22}"/>
              </a:ext>
            </a:extLst>
          </p:cNvPr>
          <p:cNvSpPr/>
          <p:nvPr/>
        </p:nvSpPr>
        <p:spPr>
          <a:xfrm>
            <a:off x="7765366" y="3596270"/>
            <a:ext cx="1345781" cy="355344"/>
          </a:xfrm>
          <a:prstGeom prst="wedgeRectCallout">
            <a:avLst>
              <a:gd name="adj1" fmla="val 7351"/>
              <a:gd name="adj2" fmla="val 15195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PaymentReceived</a:t>
            </a:r>
            <a:r>
              <a:rPr lang="nl-NL" sz="1100" dirty="0"/>
              <a:t> Event</a:t>
            </a:r>
            <a:endParaRPr lang="en-NL" sz="1000" dirty="0"/>
          </a:p>
        </p:txBody>
      </p:sp>
      <p:sp>
        <p:nvSpPr>
          <p:cNvPr id="41" name="Rectangle: Rounded Corners 40">
            <a:extLst>
              <a:ext uri="{FF2B5EF4-FFF2-40B4-BE49-F238E27FC236}">
                <a16:creationId xmlns:a16="http://schemas.microsoft.com/office/drawing/2014/main" id="{582132C2-6AFB-4A81-84CE-207C7A8EB86F}"/>
              </a:ext>
            </a:extLst>
          </p:cNvPr>
          <p:cNvSpPr/>
          <p:nvPr/>
        </p:nvSpPr>
        <p:spPr>
          <a:xfrm>
            <a:off x="4434322" y="1955849"/>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2" name="Lightning Bolt 41">
            <a:extLst>
              <a:ext uri="{FF2B5EF4-FFF2-40B4-BE49-F238E27FC236}">
                <a16:creationId xmlns:a16="http://schemas.microsoft.com/office/drawing/2014/main" id="{75F6048C-6BC8-4981-B959-A0CDAA48BA8C}"/>
              </a:ext>
            </a:extLst>
          </p:cNvPr>
          <p:cNvSpPr/>
          <p:nvPr/>
        </p:nvSpPr>
        <p:spPr>
          <a:xfrm>
            <a:off x="4363176" y="2126590"/>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Rectangle: Rounded Corners 42">
            <a:extLst>
              <a:ext uri="{FF2B5EF4-FFF2-40B4-BE49-F238E27FC236}">
                <a16:creationId xmlns:a16="http://schemas.microsoft.com/office/drawing/2014/main" id="{B0372A91-F30D-44A4-A8EF-F0180A531635}"/>
              </a:ext>
            </a:extLst>
          </p:cNvPr>
          <p:cNvSpPr/>
          <p:nvPr/>
        </p:nvSpPr>
        <p:spPr>
          <a:xfrm>
            <a:off x="5373445" y="1889864"/>
            <a:ext cx="711691" cy="36989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Proxy</a:t>
            </a:r>
          </a:p>
          <a:p>
            <a:pPr algn="ctr"/>
            <a:r>
              <a:rPr lang="nl-NL" sz="1100" dirty="0"/>
              <a:t>Actor</a:t>
            </a:r>
            <a:endParaRPr lang="en-NL" sz="1100" dirty="0"/>
          </a:p>
        </p:txBody>
      </p:sp>
      <p:sp>
        <p:nvSpPr>
          <p:cNvPr id="44" name="Lightning Bolt 43">
            <a:extLst>
              <a:ext uri="{FF2B5EF4-FFF2-40B4-BE49-F238E27FC236}">
                <a16:creationId xmlns:a16="http://schemas.microsoft.com/office/drawing/2014/main" id="{A2B717A9-95EB-4AF8-8CD6-979AFC6A56D3}"/>
              </a:ext>
            </a:extLst>
          </p:cNvPr>
          <p:cNvSpPr/>
          <p:nvPr/>
        </p:nvSpPr>
        <p:spPr>
          <a:xfrm>
            <a:off x="5302299" y="2060605"/>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46" name="Straight Arrow Connector 45">
            <a:extLst>
              <a:ext uri="{FF2B5EF4-FFF2-40B4-BE49-F238E27FC236}">
                <a16:creationId xmlns:a16="http://schemas.microsoft.com/office/drawing/2014/main" id="{832B5618-47CC-430E-A142-EFC70706E5B5}"/>
              </a:ext>
            </a:extLst>
          </p:cNvPr>
          <p:cNvCxnSpPr/>
          <p:nvPr/>
        </p:nvCxnSpPr>
        <p:spPr>
          <a:xfrm flipH="1">
            <a:off x="4047625" y="1392418"/>
            <a:ext cx="315551" cy="486717"/>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56EBB9B7-E999-4C27-94A7-D7E8255A66D8}"/>
              </a:ext>
            </a:extLst>
          </p:cNvPr>
          <p:cNvCxnSpPr>
            <a:cxnSpLocks/>
            <a:endCxn id="41" idx="0"/>
          </p:cNvCxnSpPr>
          <p:nvPr/>
        </p:nvCxnSpPr>
        <p:spPr>
          <a:xfrm flipH="1">
            <a:off x="4790168" y="1392418"/>
            <a:ext cx="158842" cy="563431"/>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ED5D6EB-79CE-4654-90B9-8730844FBA3F}"/>
              </a:ext>
            </a:extLst>
          </p:cNvPr>
          <p:cNvCxnSpPr>
            <a:cxnSpLocks/>
            <a:endCxn id="43" idx="0"/>
          </p:cNvCxnSpPr>
          <p:nvPr/>
        </p:nvCxnSpPr>
        <p:spPr>
          <a:xfrm>
            <a:off x="5482330" y="1400539"/>
            <a:ext cx="246961" cy="489325"/>
          </a:xfrm>
          <a:prstGeom prst="straightConnector1">
            <a:avLst/>
          </a:prstGeom>
          <a:ln>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9AF1959F-8381-474B-8416-1A2A272D35EC}"/>
              </a:ext>
            </a:extLst>
          </p:cNvPr>
          <p:cNvSpPr/>
          <p:nvPr/>
        </p:nvSpPr>
        <p:spPr>
          <a:xfrm>
            <a:off x="2488509" y="2223713"/>
            <a:ext cx="997914" cy="355344"/>
          </a:xfrm>
          <a:prstGeom prst="wedgeRectCallout">
            <a:avLst>
              <a:gd name="adj1" fmla="val 66287"/>
              <a:gd name="adj2" fmla="val -8815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55" name="Speech Bubble: Rectangle 54">
            <a:extLst>
              <a:ext uri="{FF2B5EF4-FFF2-40B4-BE49-F238E27FC236}">
                <a16:creationId xmlns:a16="http://schemas.microsoft.com/office/drawing/2014/main" id="{2CF2F7AC-B671-4FF6-9EA8-4F5B150728AA}"/>
              </a:ext>
            </a:extLst>
          </p:cNvPr>
          <p:cNvSpPr/>
          <p:nvPr/>
        </p:nvSpPr>
        <p:spPr>
          <a:xfrm>
            <a:off x="3534878" y="2448777"/>
            <a:ext cx="997914" cy="218462"/>
          </a:xfrm>
          <a:prstGeom prst="wedgeRectCallout">
            <a:avLst>
              <a:gd name="adj1" fmla="val 45212"/>
              <a:gd name="adj2" fmla="val -11326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56" name="Speech Bubble: Rectangle 55">
            <a:extLst>
              <a:ext uri="{FF2B5EF4-FFF2-40B4-BE49-F238E27FC236}">
                <a16:creationId xmlns:a16="http://schemas.microsoft.com/office/drawing/2014/main" id="{1802BE26-E908-45E4-A558-45B647CFF431}"/>
              </a:ext>
            </a:extLst>
          </p:cNvPr>
          <p:cNvSpPr/>
          <p:nvPr/>
        </p:nvSpPr>
        <p:spPr>
          <a:xfrm>
            <a:off x="5989816" y="2380256"/>
            <a:ext cx="997914" cy="218462"/>
          </a:xfrm>
          <a:prstGeom prst="wedgeRectCallout">
            <a:avLst>
              <a:gd name="adj1" fmla="val -99565"/>
              <a:gd name="adj2" fmla="val -96524"/>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10" name="Rectangle: Rounded Corners 9">
            <a:extLst>
              <a:ext uri="{FF2B5EF4-FFF2-40B4-BE49-F238E27FC236}">
                <a16:creationId xmlns:a16="http://schemas.microsoft.com/office/drawing/2014/main" id="{4DD4E947-37C5-4019-AEA8-FBD006B553E5}"/>
              </a:ext>
            </a:extLst>
          </p:cNvPr>
          <p:cNvSpPr/>
          <p:nvPr/>
        </p:nvSpPr>
        <p:spPr>
          <a:xfrm>
            <a:off x="435229" y="4006693"/>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11" name="Rectangle: Rounded Corners 10">
            <a:extLst>
              <a:ext uri="{FF2B5EF4-FFF2-40B4-BE49-F238E27FC236}">
                <a16:creationId xmlns:a16="http://schemas.microsoft.com/office/drawing/2014/main" id="{51EAE0A0-78E0-479E-A7E4-FFEA0E43CE42}"/>
              </a:ext>
            </a:extLst>
          </p:cNvPr>
          <p:cNvSpPr/>
          <p:nvPr/>
        </p:nvSpPr>
        <p:spPr>
          <a:xfrm>
            <a:off x="1076091" y="3752517"/>
            <a:ext cx="640862" cy="359069"/>
          </a:xfrm>
          <a:prstGeom prst="roundRect">
            <a:avLst/>
          </a:prstGeom>
          <a:solidFill>
            <a:schemeClr val="tx2">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7" name="Rectangle: Rounded Corners 56">
            <a:extLst>
              <a:ext uri="{FF2B5EF4-FFF2-40B4-BE49-F238E27FC236}">
                <a16:creationId xmlns:a16="http://schemas.microsoft.com/office/drawing/2014/main" id="{4434BBB7-2FC3-4CFD-8744-070F6CD7BDBB}"/>
              </a:ext>
            </a:extLst>
          </p:cNvPr>
          <p:cNvSpPr/>
          <p:nvPr/>
        </p:nvSpPr>
        <p:spPr>
          <a:xfrm>
            <a:off x="3604408" y="4013453"/>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8" name="Rectangle: Rounded Corners 57">
            <a:extLst>
              <a:ext uri="{FF2B5EF4-FFF2-40B4-BE49-F238E27FC236}">
                <a16:creationId xmlns:a16="http://schemas.microsoft.com/office/drawing/2014/main" id="{3DC540CB-4F81-4A74-9276-B96718AB81D7}"/>
              </a:ext>
            </a:extLst>
          </p:cNvPr>
          <p:cNvSpPr/>
          <p:nvPr/>
        </p:nvSpPr>
        <p:spPr>
          <a:xfrm>
            <a:off x="4245270" y="3759277"/>
            <a:ext cx="640862" cy="359069"/>
          </a:xfrm>
          <a:prstGeom prst="roundRect">
            <a:avLst/>
          </a:prstGeom>
          <a:solidFill>
            <a:schemeClr val="accent5">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59" name="Rectangle: Rounded Corners 58">
            <a:extLst>
              <a:ext uri="{FF2B5EF4-FFF2-40B4-BE49-F238E27FC236}">
                <a16:creationId xmlns:a16="http://schemas.microsoft.com/office/drawing/2014/main" id="{20371546-D4B6-4C5B-B002-BD211F7E2DFB}"/>
              </a:ext>
            </a:extLst>
          </p:cNvPr>
          <p:cNvSpPr/>
          <p:nvPr/>
        </p:nvSpPr>
        <p:spPr>
          <a:xfrm>
            <a:off x="6453156" y="3917863"/>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0" name="Rectangle: Rounded Corners 59">
            <a:extLst>
              <a:ext uri="{FF2B5EF4-FFF2-40B4-BE49-F238E27FC236}">
                <a16:creationId xmlns:a16="http://schemas.microsoft.com/office/drawing/2014/main" id="{3E436EDB-573C-42FA-80DF-48BF8A5B3F40}"/>
              </a:ext>
            </a:extLst>
          </p:cNvPr>
          <p:cNvSpPr/>
          <p:nvPr/>
        </p:nvSpPr>
        <p:spPr>
          <a:xfrm>
            <a:off x="7094018" y="3663687"/>
            <a:ext cx="640862" cy="359069"/>
          </a:xfrm>
          <a:prstGeom prst="roundRect">
            <a:avLst/>
          </a:prstGeom>
          <a:solidFill>
            <a:schemeClr val="accent3">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NL" dirty="0"/>
              <a:t>µ</a:t>
            </a:r>
          </a:p>
        </p:txBody>
      </p:sp>
      <p:sp>
        <p:nvSpPr>
          <p:cNvPr id="61" name="Lightning Bolt 60">
            <a:extLst>
              <a:ext uri="{FF2B5EF4-FFF2-40B4-BE49-F238E27FC236}">
                <a16:creationId xmlns:a16="http://schemas.microsoft.com/office/drawing/2014/main" id="{344F5734-A864-4F99-BDFA-EC59453AD058}"/>
              </a:ext>
            </a:extLst>
          </p:cNvPr>
          <p:cNvSpPr/>
          <p:nvPr/>
        </p:nvSpPr>
        <p:spPr>
          <a:xfrm>
            <a:off x="364010" y="3429176"/>
            <a:ext cx="336786" cy="398301"/>
          </a:xfrm>
          <a:prstGeom prst="lightningBolt">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Speech Bubble: Rectangle 61">
            <a:extLst>
              <a:ext uri="{FF2B5EF4-FFF2-40B4-BE49-F238E27FC236}">
                <a16:creationId xmlns:a16="http://schemas.microsoft.com/office/drawing/2014/main" id="{27A6026E-ED27-42BF-B684-961663135FCA}"/>
              </a:ext>
            </a:extLst>
          </p:cNvPr>
          <p:cNvSpPr/>
          <p:nvPr/>
        </p:nvSpPr>
        <p:spPr>
          <a:xfrm>
            <a:off x="577134" y="3142345"/>
            <a:ext cx="997914" cy="218462"/>
          </a:xfrm>
          <a:prstGeom prst="wedgeRectCallout">
            <a:avLst>
              <a:gd name="adj1" fmla="val -60164"/>
              <a:gd name="adj2" fmla="val 116943"/>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Ship</a:t>
            </a:r>
            <a:r>
              <a:rPr lang="nl-NL" sz="1100" dirty="0"/>
              <a:t> </a:t>
            </a:r>
            <a:r>
              <a:rPr lang="nl-NL" sz="1100" dirty="0" err="1"/>
              <a:t>Goods</a:t>
            </a:r>
            <a:endParaRPr lang="en-NL" sz="1100" dirty="0"/>
          </a:p>
        </p:txBody>
      </p:sp>
      <p:sp>
        <p:nvSpPr>
          <p:cNvPr id="63" name="Lightning Bolt 62">
            <a:extLst>
              <a:ext uri="{FF2B5EF4-FFF2-40B4-BE49-F238E27FC236}">
                <a16:creationId xmlns:a16="http://schemas.microsoft.com/office/drawing/2014/main" id="{D94E05E2-0C3F-41CF-8131-E29C7FBA3546}"/>
              </a:ext>
            </a:extLst>
          </p:cNvPr>
          <p:cNvSpPr/>
          <p:nvPr/>
        </p:nvSpPr>
        <p:spPr>
          <a:xfrm>
            <a:off x="3527069" y="3464536"/>
            <a:ext cx="336786" cy="398301"/>
          </a:xfrm>
          <a:prstGeom prst="lightningBol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4" name="Speech Bubble: Rectangle 63">
            <a:extLst>
              <a:ext uri="{FF2B5EF4-FFF2-40B4-BE49-F238E27FC236}">
                <a16:creationId xmlns:a16="http://schemas.microsoft.com/office/drawing/2014/main" id="{7CF4837F-B696-42E7-A531-5A422B849CDF}"/>
              </a:ext>
            </a:extLst>
          </p:cNvPr>
          <p:cNvSpPr/>
          <p:nvPr/>
        </p:nvSpPr>
        <p:spPr>
          <a:xfrm>
            <a:off x="2979810" y="3159297"/>
            <a:ext cx="997914" cy="218462"/>
          </a:xfrm>
          <a:prstGeom prst="wedgeRectCallout">
            <a:avLst>
              <a:gd name="adj1" fmla="val 20472"/>
              <a:gd name="adj2" fmla="val 146242"/>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Fetch</a:t>
            </a:r>
            <a:r>
              <a:rPr lang="nl-NL" sz="1100" dirty="0"/>
              <a:t> </a:t>
            </a:r>
            <a:r>
              <a:rPr lang="nl-NL" sz="1100" dirty="0" err="1"/>
              <a:t>Goods</a:t>
            </a:r>
            <a:endParaRPr lang="en-NL" sz="1100" dirty="0"/>
          </a:p>
        </p:txBody>
      </p:sp>
      <p:sp>
        <p:nvSpPr>
          <p:cNvPr id="65" name="Lightning Bolt 64">
            <a:extLst>
              <a:ext uri="{FF2B5EF4-FFF2-40B4-BE49-F238E27FC236}">
                <a16:creationId xmlns:a16="http://schemas.microsoft.com/office/drawing/2014/main" id="{D027404C-4DA8-44C2-A842-6F935E859081}"/>
              </a:ext>
            </a:extLst>
          </p:cNvPr>
          <p:cNvSpPr/>
          <p:nvPr/>
        </p:nvSpPr>
        <p:spPr>
          <a:xfrm>
            <a:off x="6576034" y="3463168"/>
            <a:ext cx="336786" cy="398301"/>
          </a:xfrm>
          <a:prstGeom prst="lightningBol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6" name="Speech Bubble: Rectangle 65">
            <a:extLst>
              <a:ext uri="{FF2B5EF4-FFF2-40B4-BE49-F238E27FC236}">
                <a16:creationId xmlns:a16="http://schemas.microsoft.com/office/drawing/2014/main" id="{BB9A296E-7AC6-4BEB-9742-8DF7689B07AE}"/>
              </a:ext>
            </a:extLst>
          </p:cNvPr>
          <p:cNvSpPr/>
          <p:nvPr/>
        </p:nvSpPr>
        <p:spPr>
          <a:xfrm>
            <a:off x="6845042" y="3006971"/>
            <a:ext cx="997914" cy="355344"/>
          </a:xfrm>
          <a:prstGeom prst="wedgeRectCallout">
            <a:avLst>
              <a:gd name="adj1" fmla="val -60164"/>
              <a:gd name="adj2" fmla="val 9969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err="1"/>
              <a:t>Retrieve</a:t>
            </a:r>
            <a:r>
              <a:rPr lang="nl-NL" sz="1100" dirty="0"/>
              <a:t> </a:t>
            </a:r>
            <a:r>
              <a:rPr lang="nl-NL" sz="1100" dirty="0" err="1"/>
              <a:t>Payment</a:t>
            </a:r>
            <a:endParaRPr lang="en-NL" sz="1100" dirty="0"/>
          </a:p>
        </p:txBody>
      </p:sp>
      <p:sp>
        <p:nvSpPr>
          <p:cNvPr id="67" name="Rectangle 66">
            <a:extLst>
              <a:ext uri="{FF2B5EF4-FFF2-40B4-BE49-F238E27FC236}">
                <a16:creationId xmlns:a16="http://schemas.microsoft.com/office/drawing/2014/main" id="{76BA7B1E-D0BB-4A63-89F6-3619508E58EE}"/>
              </a:ext>
            </a:extLst>
          </p:cNvPr>
          <p:cNvSpPr/>
          <p:nvPr/>
        </p:nvSpPr>
        <p:spPr>
          <a:xfrm>
            <a:off x="7042677" y="4575379"/>
            <a:ext cx="945814" cy="217670"/>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t>Orchestrator</a:t>
            </a:r>
            <a:endParaRPr lang="en-NL" sz="1050" dirty="0"/>
          </a:p>
        </p:txBody>
      </p:sp>
      <p:pic>
        <p:nvPicPr>
          <p:cNvPr id="68" name="Picture 67" descr="Image result for camunda">
            <a:extLst>
              <a:ext uri="{FF2B5EF4-FFF2-40B4-BE49-F238E27FC236}">
                <a16:creationId xmlns:a16="http://schemas.microsoft.com/office/drawing/2014/main" id="{30273056-45E3-4A1D-8259-23032D817261}"/>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7263402" y="4741236"/>
            <a:ext cx="944598" cy="192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1689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Snagit_SNG846">
            <a:extLst>
              <a:ext uri="{FF2B5EF4-FFF2-40B4-BE49-F238E27FC236}">
                <a16:creationId xmlns:a16="http://schemas.microsoft.com/office/drawing/2014/main" id="{AC0CDD30-19D3-4ADE-8EE0-9BE459B232F6}"/>
              </a:ext>
            </a:extLst>
          </p:cNvPr>
          <p:cNvPicPr>
            <a:picLocks noChangeAspect="1"/>
          </p:cNvPicPr>
          <p:nvPr/>
        </p:nvPicPr>
        <p:blipFill>
          <a:blip r:embed="rId2"/>
          <a:stretch>
            <a:fillRect/>
          </a:stretch>
        </p:blipFill>
        <p:spPr>
          <a:xfrm>
            <a:off x="3657125" y="1488913"/>
            <a:ext cx="5486875" cy="3444538"/>
          </a:xfrm>
          <a:prstGeom prst="rect">
            <a:avLst/>
          </a:prstGeom>
        </p:spPr>
      </p:pic>
      <p:sp>
        <p:nvSpPr>
          <p:cNvPr id="2" name="Title 1">
            <a:extLst>
              <a:ext uri="{FF2B5EF4-FFF2-40B4-BE49-F238E27FC236}">
                <a16:creationId xmlns:a16="http://schemas.microsoft.com/office/drawing/2014/main" id="{5A424BCB-C5A9-43F4-9090-B79715AC9408}"/>
              </a:ext>
            </a:extLst>
          </p:cNvPr>
          <p:cNvSpPr>
            <a:spLocks noGrp="1"/>
          </p:cNvSpPr>
          <p:nvPr>
            <p:ph type="title"/>
          </p:nvPr>
        </p:nvSpPr>
        <p:spPr/>
        <p:txBody>
          <a:bodyPr/>
          <a:lstStyle/>
          <a:p>
            <a:r>
              <a:rPr lang="nl-NL" dirty="0" err="1"/>
              <a:t>Objectives</a:t>
            </a:r>
            <a:endParaRPr lang="en-NL" dirty="0"/>
          </a:p>
        </p:txBody>
      </p:sp>
      <p:sp>
        <p:nvSpPr>
          <p:cNvPr id="3" name="Content Placeholder 2">
            <a:extLst>
              <a:ext uri="{FF2B5EF4-FFF2-40B4-BE49-F238E27FC236}">
                <a16:creationId xmlns:a16="http://schemas.microsoft.com/office/drawing/2014/main" id="{64A6455A-3757-4D33-916E-5D97B2C614DB}"/>
              </a:ext>
            </a:extLst>
          </p:cNvPr>
          <p:cNvSpPr>
            <a:spLocks noGrp="1"/>
          </p:cNvSpPr>
          <p:nvPr>
            <p:ph idx="1"/>
          </p:nvPr>
        </p:nvSpPr>
        <p:spPr/>
        <p:txBody>
          <a:bodyPr/>
          <a:lstStyle/>
          <a:p>
            <a:r>
              <a:rPr lang="nl-NL" dirty="0" err="1"/>
              <a:t>Flows</a:t>
            </a:r>
            <a:r>
              <a:rPr lang="nl-NL" dirty="0"/>
              <a:t> </a:t>
            </a:r>
            <a:r>
              <a:rPr lang="nl-NL" dirty="0" err="1"/>
              <a:t>completed</a:t>
            </a:r>
            <a:endParaRPr lang="nl-NL" dirty="0"/>
          </a:p>
          <a:p>
            <a:pPr lvl="1"/>
            <a:r>
              <a:rPr lang="nl-NL" dirty="0"/>
              <a:t>In time</a:t>
            </a:r>
          </a:p>
          <a:p>
            <a:pPr lvl="1"/>
            <a:r>
              <a:rPr lang="nl-NL" dirty="0" err="1"/>
              <a:t>Following</a:t>
            </a:r>
            <a:r>
              <a:rPr lang="nl-NL" dirty="0"/>
              <a:t> </a:t>
            </a:r>
            <a:r>
              <a:rPr lang="nl-NL" dirty="0" err="1"/>
              <a:t>the</a:t>
            </a:r>
            <a:r>
              <a:rPr lang="nl-NL" dirty="0"/>
              <a:t> plan</a:t>
            </a:r>
          </a:p>
          <a:p>
            <a:pPr lvl="2"/>
            <a:r>
              <a:rPr lang="nl-NL" dirty="0"/>
              <a:t>Handling of non-happy </a:t>
            </a:r>
            <a:r>
              <a:rPr lang="nl-NL" dirty="0" err="1"/>
              <a:t>situations</a:t>
            </a:r>
            <a:br>
              <a:rPr lang="nl-NL" dirty="0"/>
            </a:br>
            <a:endParaRPr lang="nl-NL" dirty="0"/>
          </a:p>
          <a:p>
            <a:r>
              <a:rPr lang="nl-NL" dirty="0" err="1"/>
              <a:t>Efficient</a:t>
            </a:r>
            <a:r>
              <a:rPr lang="nl-NL" dirty="0"/>
              <a:t> </a:t>
            </a:r>
            <a:r>
              <a:rPr lang="nl-NL" dirty="0" err="1"/>
              <a:t>execution</a:t>
            </a:r>
            <a:endParaRPr lang="nl-NL" dirty="0"/>
          </a:p>
          <a:p>
            <a:pPr lvl="1"/>
            <a:r>
              <a:rPr lang="nl-NL" dirty="0" err="1"/>
              <a:t>Regarding</a:t>
            </a:r>
            <a:r>
              <a:rPr lang="nl-NL" dirty="0"/>
              <a:t> resource </a:t>
            </a:r>
            <a:r>
              <a:rPr lang="nl-NL" dirty="0" err="1"/>
              <a:t>usage</a:t>
            </a:r>
            <a:r>
              <a:rPr lang="nl-NL" dirty="0"/>
              <a:t> (</a:t>
            </a:r>
            <a:r>
              <a:rPr lang="nl-NL" dirty="0" err="1"/>
              <a:t>compute</a:t>
            </a:r>
            <a:r>
              <a:rPr lang="nl-NL" dirty="0"/>
              <a:t> </a:t>
            </a:r>
            <a:r>
              <a:rPr lang="nl-NL" dirty="0" err="1"/>
              <a:t>and</a:t>
            </a:r>
            <a:r>
              <a:rPr lang="nl-NL" dirty="0"/>
              <a:t> human)</a:t>
            </a:r>
          </a:p>
          <a:p>
            <a:r>
              <a:rPr lang="nl-NL" dirty="0" err="1"/>
              <a:t>Agility</a:t>
            </a:r>
            <a:r>
              <a:rPr lang="nl-NL" dirty="0"/>
              <a:t> – </a:t>
            </a:r>
            <a:r>
              <a:rPr lang="nl-NL" dirty="0" err="1"/>
              <a:t>easily</a:t>
            </a:r>
            <a:r>
              <a:rPr lang="nl-NL" dirty="0"/>
              <a:t> </a:t>
            </a:r>
            <a:r>
              <a:rPr lang="nl-NL" dirty="0" err="1"/>
              <a:t>adaptable</a:t>
            </a:r>
            <a:endParaRPr lang="nl-NL" dirty="0"/>
          </a:p>
          <a:p>
            <a:endParaRPr lang="en-NL" dirty="0"/>
          </a:p>
        </p:txBody>
      </p:sp>
      <p:sp>
        <p:nvSpPr>
          <p:cNvPr id="4" name="Footer Placeholder 3">
            <a:extLst>
              <a:ext uri="{FF2B5EF4-FFF2-40B4-BE49-F238E27FC236}">
                <a16:creationId xmlns:a16="http://schemas.microsoft.com/office/drawing/2014/main" id="{8CB2E2C7-0956-4F7C-801D-1C89161F689F}"/>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8AEC69B-011C-4890-B3F3-78818A7D0C02}"/>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8507453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6E814-ED8F-4042-840F-A2C520C8159E}"/>
              </a:ext>
            </a:extLst>
          </p:cNvPr>
          <p:cNvSpPr>
            <a:spLocks noGrp="1"/>
          </p:cNvSpPr>
          <p:nvPr>
            <p:ph type="title"/>
          </p:nvPr>
        </p:nvSpPr>
        <p:spPr/>
        <p:txBody>
          <a:bodyPr/>
          <a:lstStyle/>
          <a:p>
            <a:r>
              <a:rPr lang="nl-NL" dirty="0"/>
              <a:t>Demo </a:t>
            </a:r>
            <a:r>
              <a:rPr lang="nl-NL" dirty="0" err="1"/>
              <a:t>Orcheographed</a:t>
            </a:r>
            <a:r>
              <a:rPr lang="nl-NL" dirty="0"/>
              <a:t> Workflow </a:t>
            </a:r>
            <a:endParaRPr lang="en-NL" dirty="0"/>
          </a:p>
        </p:txBody>
      </p:sp>
      <p:sp>
        <p:nvSpPr>
          <p:cNvPr id="4" name="Footer Placeholder 3">
            <a:extLst>
              <a:ext uri="{FF2B5EF4-FFF2-40B4-BE49-F238E27FC236}">
                <a16:creationId xmlns:a16="http://schemas.microsoft.com/office/drawing/2014/main" id="{A1672B7C-21FB-4074-963D-8337DF4953E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5BCDADD6-DB05-4A53-A08C-AE35A061FCC2}"/>
              </a:ext>
            </a:extLst>
          </p:cNvPr>
          <p:cNvSpPr>
            <a:spLocks noGrp="1"/>
          </p:cNvSpPr>
          <p:nvPr>
            <p:ph type="sldNum" sz="quarter" idx="12"/>
          </p:nvPr>
        </p:nvSpPr>
        <p:spPr/>
        <p:txBody>
          <a:bodyPr/>
          <a:lstStyle/>
          <a:p>
            <a:fld id="{14F1411D-0280-154F-AEAC-4C20B7AA46B2}" type="slidenum">
              <a:rPr lang="nl-NL" smtClean="0"/>
              <a:t>50</a:t>
            </a:fld>
            <a:endParaRPr lang="nl-NL"/>
          </a:p>
        </p:txBody>
      </p:sp>
      <p:pic>
        <p:nvPicPr>
          <p:cNvPr id="12" name="Snagit_SNG838">
            <a:extLst>
              <a:ext uri="{FF2B5EF4-FFF2-40B4-BE49-F238E27FC236}">
                <a16:creationId xmlns:a16="http://schemas.microsoft.com/office/drawing/2014/main" id="{C9B8068B-A141-45F7-8A65-F8058DB0A3BE}"/>
              </a:ext>
            </a:extLst>
          </p:cNvPr>
          <p:cNvPicPr>
            <a:picLocks noChangeAspect="1"/>
          </p:cNvPicPr>
          <p:nvPr/>
        </p:nvPicPr>
        <p:blipFill>
          <a:blip r:embed="rId2"/>
          <a:stretch>
            <a:fillRect/>
          </a:stretch>
        </p:blipFill>
        <p:spPr>
          <a:xfrm>
            <a:off x="1605206" y="882123"/>
            <a:ext cx="5600259" cy="3366426"/>
          </a:xfrm>
          <a:prstGeom prst="rect">
            <a:avLst/>
          </a:prstGeom>
        </p:spPr>
      </p:pic>
      <p:pic>
        <p:nvPicPr>
          <p:cNvPr id="16" name="Snagit_SNG83F">
            <a:extLst>
              <a:ext uri="{FF2B5EF4-FFF2-40B4-BE49-F238E27FC236}">
                <a16:creationId xmlns:a16="http://schemas.microsoft.com/office/drawing/2014/main" id="{9F39F292-0783-4173-9D4B-3BBB7FF875B9}"/>
              </a:ext>
            </a:extLst>
          </p:cNvPr>
          <p:cNvPicPr>
            <a:picLocks noChangeAspect="1"/>
          </p:cNvPicPr>
          <p:nvPr/>
        </p:nvPicPr>
        <p:blipFill>
          <a:blip r:embed="rId3"/>
          <a:stretch>
            <a:fillRect/>
          </a:stretch>
        </p:blipFill>
        <p:spPr>
          <a:xfrm>
            <a:off x="215604" y="1479351"/>
            <a:ext cx="2733159" cy="875853"/>
          </a:xfrm>
          <a:prstGeom prst="rect">
            <a:avLst/>
          </a:prstGeom>
          <a:ln>
            <a:noFill/>
          </a:ln>
          <a:effectLst>
            <a:outerShdw blurRad="292100" dist="139700" dir="2700000" algn="tl" rotWithShape="0">
              <a:srgbClr val="333333">
                <a:alpha val="65000"/>
              </a:srgbClr>
            </a:outerShdw>
          </a:effectLst>
        </p:spPr>
      </p:pic>
      <p:pic>
        <p:nvPicPr>
          <p:cNvPr id="10" name="Snagit_SNG86D">
            <a:extLst>
              <a:ext uri="{FF2B5EF4-FFF2-40B4-BE49-F238E27FC236}">
                <a16:creationId xmlns:a16="http://schemas.microsoft.com/office/drawing/2014/main" id="{8DAB71CF-9700-49C7-80C7-9CD767D53849}"/>
              </a:ext>
            </a:extLst>
          </p:cNvPr>
          <p:cNvPicPr>
            <a:picLocks noGrp="1" noChangeAspect="1"/>
          </p:cNvPicPr>
          <p:nvPr>
            <p:ph idx="1"/>
          </p:nvPr>
        </p:nvPicPr>
        <p:blipFill>
          <a:blip r:embed="rId4"/>
          <a:stretch>
            <a:fillRect/>
          </a:stretch>
        </p:blipFill>
        <p:spPr>
          <a:xfrm>
            <a:off x="6260790" y="172738"/>
            <a:ext cx="2984262" cy="2062586"/>
          </a:xfrm>
        </p:spPr>
      </p:pic>
      <p:pic>
        <p:nvPicPr>
          <p:cNvPr id="6" name="Picture 5">
            <a:extLst>
              <a:ext uri="{FF2B5EF4-FFF2-40B4-BE49-F238E27FC236}">
                <a16:creationId xmlns:a16="http://schemas.microsoft.com/office/drawing/2014/main" id="{C171157F-7AA8-4912-B335-E67BF5710A7B}"/>
              </a:ext>
            </a:extLst>
          </p:cNvPr>
          <p:cNvPicPr>
            <a:picLocks noChangeAspect="1"/>
          </p:cNvPicPr>
          <p:nvPr/>
        </p:nvPicPr>
        <p:blipFill>
          <a:blip r:embed="rId5"/>
          <a:stretch>
            <a:fillRect/>
          </a:stretch>
        </p:blipFill>
        <p:spPr>
          <a:xfrm>
            <a:off x="64503" y="3531289"/>
            <a:ext cx="3612937" cy="1325696"/>
          </a:xfrm>
          <a:prstGeom prst="rect">
            <a:avLst/>
          </a:prstGeom>
        </p:spPr>
      </p:pic>
      <p:cxnSp>
        <p:nvCxnSpPr>
          <p:cNvPr id="20" name="Straight Arrow Connector 19">
            <a:extLst>
              <a:ext uri="{FF2B5EF4-FFF2-40B4-BE49-F238E27FC236}">
                <a16:creationId xmlns:a16="http://schemas.microsoft.com/office/drawing/2014/main" id="{52E8983B-2623-4B63-8D5B-B3D85F310EB1}"/>
              </a:ext>
            </a:extLst>
          </p:cNvPr>
          <p:cNvCxnSpPr>
            <a:cxnSpLocks/>
          </p:cNvCxnSpPr>
          <p:nvPr/>
        </p:nvCxnSpPr>
        <p:spPr>
          <a:xfrm flipH="1">
            <a:off x="2948764" y="1286815"/>
            <a:ext cx="106324" cy="22444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83C83237-7A21-46A1-A997-B65ACF03BFE9}"/>
              </a:ext>
            </a:extLst>
          </p:cNvPr>
          <p:cNvSpPr/>
          <p:nvPr/>
        </p:nvSpPr>
        <p:spPr>
          <a:xfrm>
            <a:off x="655602" y="789791"/>
            <a:ext cx="3391858" cy="939772"/>
          </a:xfrm>
          <a:custGeom>
            <a:avLst/>
            <a:gdLst>
              <a:gd name="connsiteX0" fmla="*/ 216268 w 3391858"/>
              <a:gd name="connsiteY0" fmla="*/ 939772 h 939772"/>
              <a:gd name="connsiteX1" fmla="*/ 230445 w 3391858"/>
              <a:gd name="connsiteY1" fmla="*/ 167139 h 939772"/>
              <a:gd name="connsiteX2" fmla="*/ 2576696 w 3391858"/>
              <a:gd name="connsiteY2" fmla="*/ 18283 h 939772"/>
              <a:gd name="connsiteX3" fmla="*/ 3391858 w 3391858"/>
              <a:gd name="connsiteY3" fmla="*/ 450674 h 939772"/>
            </a:gdLst>
            <a:ahLst/>
            <a:cxnLst>
              <a:cxn ang="0">
                <a:pos x="connsiteX0" y="connsiteY0"/>
              </a:cxn>
              <a:cxn ang="0">
                <a:pos x="connsiteX1" y="connsiteY1"/>
              </a:cxn>
              <a:cxn ang="0">
                <a:pos x="connsiteX2" y="connsiteY2"/>
              </a:cxn>
              <a:cxn ang="0">
                <a:pos x="connsiteX3" y="connsiteY3"/>
              </a:cxn>
            </a:cxnLst>
            <a:rect l="l" t="t" r="r" b="b"/>
            <a:pathLst>
              <a:path w="3391858" h="939772">
                <a:moveTo>
                  <a:pt x="216268" y="939772"/>
                </a:moveTo>
                <a:cubicBezTo>
                  <a:pt x="26654" y="630246"/>
                  <a:pt x="-162960" y="320720"/>
                  <a:pt x="230445" y="167139"/>
                </a:cubicBezTo>
                <a:cubicBezTo>
                  <a:pt x="623850" y="13557"/>
                  <a:pt x="2049794" y="-28973"/>
                  <a:pt x="2576696" y="18283"/>
                </a:cubicBezTo>
                <a:cubicBezTo>
                  <a:pt x="3103598" y="65539"/>
                  <a:pt x="3247728" y="258106"/>
                  <a:pt x="3391858" y="45067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Straight Arrow Connector 23">
            <a:extLst>
              <a:ext uri="{FF2B5EF4-FFF2-40B4-BE49-F238E27FC236}">
                <a16:creationId xmlns:a16="http://schemas.microsoft.com/office/drawing/2014/main" id="{79D22EE3-F7FF-4B51-9CAB-DDFD4330EE43}"/>
              </a:ext>
            </a:extLst>
          </p:cNvPr>
          <p:cNvCxnSpPr/>
          <p:nvPr/>
        </p:nvCxnSpPr>
        <p:spPr>
          <a:xfrm flipV="1">
            <a:off x="5365898" y="347330"/>
            <a:ext cx="932537" cy="9394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5B1F151A-0E9A-4DF5-99F7-60A66CC6E30E}"/>
              </a:ext>
            </a:extLst>
          </p:cNvPr>
          <p:cNvSpPr/>
          <p:nvPr/>
        </p:nvSpPr>
        <p:spPr>
          <a:xfrm rot="16200000">
            <a:off x="7101332" y="2955288"/>
            <a:ext cx="485335" cy="3315088"/>
          </a:xfrm>
          <a:prstGeom prst="roundRect">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TextBox 25">
            <a:extLst>
              <a:ext uri="{FF2B5EF4-FFF2-40B4-BE49-F238E27FC236}">
                <a16:creationId xmlns:a16="http://schemas.microsoft.com/office/drawing/2014/main" id="{E574979C-D7B2-4984-B32A-B597B8198C46}"/>
              </a:ext>
            </a:extLst>
          </p:cNvPr>
          <p:cNvSpPr txBox="1"/>
          <p:nvPr/>
        </p:nvSpPr>
        <p:spPr>
          <a:xfrm>
            <a:off x="7001650" y="4501212"/>
            <a:ext cx="759823" cy="200055"/>
          </a:xfrm>
          <a:prstGeom prst="rect">
            <a:avLst/>
          </a:prstGeom>
          <a:noFill/>
        </p:spPr>
        <p:txBody>
          <a:bodyPr wrap="none" lIns="0" tIns="0" rIns="0" bIns="0" rtlCol="0">
            <a:spAutoFit/>
          </a:bodyPr>
          <a:lstStyle/>
          <a:p>
            <a:r>
              <a:rPr lang="nl-NL" sz="1300" dirty="0"/>
              <a:t>Event Bus</a:t>
            </a:r>
            <a:endParaRPr lang="en-NL" sz="1300" dirty="0" err="1"/>
          </a:p>
        </p:txBody>
      </p:sp>
      <p:pic>
        <p:nvPicPr>
          <p:cNvPr id="27" name="Picture 2" descr="Image result for logo kafka">
            <a:extLst>
              <a:ext uri="{FF2B5EF4-FFF2-40B4-BE49-F238E27FC236}">
                <a16:creationId xmlns:a16="http://schemas.microsoft.com/office/drawing/2014/main" id="{CCBCAB69-3969-442F-ACEE-4C419A8092C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51340" y="4441382"/>
            <a:ext cx="759823" cy="399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1658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A42B-6E42-41F2-AFBD-967045CDE9F9}"/>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F03E676E-3904-4283-9696-27C1E3288B72}"/>
              </a:ext>
            </a:extLst>
          </p:cNvPr>
          <p:cNvSpPr>
            <a:spLocks noGrp="1"/>
          </p:cNvSpPr>
          <p:nvPr>
            <p:ph idx="1"/>
          </p:nvPr>
        </p:nvSpPr>
        <p:spPr>
          <a:xfrm>
            <a:off x="720002" y="936000"/>
            <a:ext cx="8236429" cy="3780000"/>
          </a:xfrm>
        </p:spPr>
        <p:txBody>
          <a:bodyPr/>
          <a:lstStyle/>
          <a:p>
            <a:r>
              <a:rPr lang="nl-NL" dirty="0" err="1"/>
              <a:t>Workflows</a:t>
            </a:r>
            <a:r>
              <a:rPr lang="nl-NL" dirty="0"/>
              <a:t> </a:t>
            </a:r>
            <a:r>
              <a:rPr lang="nl-NL" dirty="0" err="1"/>
              <a:t>exist</a:t>
            </a:r>
            <a:r>
              <a:rPr lang="nl-NL" dirty="0"/>
              <a:t> – </a:t>
            </a:r>
            <a:r>
              <a:rPr lang="nl-NL" dirty="0" err="1"/>
              <a:t>also</a:t>
            </a:r>
            <a:r>
              <a:rPr lang="nl-NL" dirty="0"/>
              <a:t> in microservice environments</a:t>
            </a:r>
          </a:p>
          <a:p>
            <a:pPr lvl="1"/>
            <a:r>
              <a:rPr lang="nl-NL" dirty="0"/>
              <a:t>Short running </a:t>
            </a:r>
            <a:r>
              <a:rPr lang="nl-NL" dirty="0" err="1"/>
              <a:t>composite</a:t>
            </a:r>
            <a:r>
              <a:rPr lang="nl-NL" dirty="0"/>
              <a:t> transactions </a:t>
            </a:r>
            <a:r>
              <a:rPr lang="nl-NL" dirty="0">
                <a:sym typeface="Wingdings" panose="05000000000000000000" pitchFamily="2" charset="2"/>
              </a:rPr>
              <a:t> Long running business </a:t>
            </a:r>
            <a:r>
              <a:rPr lang="nl-NL" dirty="0" err="1">
                <a:sym typeface="Wingdings" panose="05000000000000000000" pitchFamily="2" charset="2"/>
              </a:rPr>
              <a:t>process</a:t>
            </a:r>
            <a:endParaRPr lang="nl-NL" dirty="0">
              <a:sym typeface="Wingdings" panose="05000000000000000000" pitchFamily="2" charset="2"/>
            </a:endParaRPr>
          </a:p>
          <a:p>
            <a:r>
              <a:rPr lang="nl-NL" dirty="0" err="1">
                <a:sym typeface="Wingdings" panose="05000000000000000000" pitchFamily="2" charset="2"/>
              </a:rPr>
              <a:t>Responsibility</a:t>
            </a:r>
            <a:r>
              <a:rPr lang="nl-NL" dirty="0">
                <a:sym typeface="Wingdings" panose="05000000000000000000" pitchFamily="2" charset="2"/>
              </a:rPr>
              <a:t> for running workflow </a:t>
            </a:r>
            <a:r>
              <a:rPr lang="nl-NL" dirty="0" err="1">
                <a:sym typeface="Wingdings" panose="05000000000000000000" pitchFamily="2" charset="2"/>
              </a:rPr>
              <a:t>instances</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 cross </a:t>
            </a:r>
            <a:r>
              <a:rPr lang="nl-NL" dirty="0" err="1">
                <a:sym typeface="Wingdings" panose="05000000000000000000" pitchFamily="2" charset="2"/>
              </a:rPr>
              <a:t>cutting</a:t>
            </a:r>
            <a:r>
              <a:rPr lang="nl-NL" dirty="0">
                <a:sym typeface="Wingdings" panose="05000000000000000000" pitchFamily="2" charset="2"/>
              </a:rPr>
              <a:t> concern – </a:t>
            </a:r>
            <a:r>
              <a:rPr lang="nl-NL" dirty="0" err="1">
                <a:sym typeface="Wingdings" panose="05000000000000000000" pitchFamily="2" charset="2"/>
              </a:rPr>
              <a:t>outside</a:t>
            </a:r>
            <a:r>
              <a:rPr lang="nl-NL" dirty="0">
                <a:sym typeface="Wingdings" panose="05000000000000000000" pitchFamily="2" charset="2"/>
              </a:rPr>
              <a:t> </a:t>
            </a:r>
            <a:r>
              <a:rPr lang="nl-NL" dirty="0" err="1">
                <a:sym typeface="Wingdings" panose="05000000000000000000" pitchFamily="2" charset="2"/>
              </a:rPr>
              <a:t>the</a:t>
            </a:r>
            <a:r>
              <a:rPr lang="nl-NL" dirty="0">
                <a:sym typeface="Wingdings" panose="05000000000000000000" pitchFamily="2" charset="2"/>
              </a:rPr>
              <a:t> scope of </a:t>
            </a:r>
            <a:r>
              <a:rPr lang="nl-NL" dirty="0" err="1">
                <a:sym typeface="Wingdings" panose="05000000000000000000" pitchFamily="2" charset="2"/>
              </a:rPr>
              <a:t>any</a:t>
            </a:r>
            <a:r>
              <a:rPr lang="nl-NL" dirty="0">
                <a:sym typeface="Wingdings" panose="05000000000000000000" pitchFamily="2" charset="2"/>
              </a:rPr>
              <a:t> </a:t>
            </a:r>
            <a:r>
              <a:rPr lang="nl-NL" dirty="0" err="1">
                <a:sym typeface="Wingdings" panose="05000000000000000000" pitchFamily="2" charset="2"/>
              </a:rPr>
              <a:t>individual</a:t>
            </a:r>
            <a:r>
              <a:rPr lang="nl-NL" dirty="0">
                <a:sym typeface="Wingdings" panose="05000000000000000000" pitchFamily="2" charset="2"/>
              </a:rPr>
              <a:t> microservice</a:t>
            </a:r>
          </a:p>
          <a:p>
            <a:r>
              <a:rPr lang="nl-NL" dirty="0" err="1">
                <a:sym typeface="Wingdings" panose="05000000000000000000" pitchFamily="2" charset="2"/>
              </a:rPr>
              <a:t>All</a:t>
            </a:r>
            <a:r>
              <a:rPr lang="nl-NL" dirty="0">
                <a:sym typeface="Wingdings" panose="05000000000000000000" pitchFamily="2" charset="2"/>
              </a:rPr>
              <a:t> </a:t>
            </a:r>
            <a:r>
              <a:rPr lang="nl-NL" dirty="0" err="1">
                <a:sym typeface="Wingdings" panose="05000000000000000000" pitchFamily="2" charset="2"/>
              </a:rPr>
              <a:t>generic</a:t>
            </a:r>
            <a:r>
              <a:rPr lang="nl-NL" dirty="0">
                <a:sym typeface="Wingdings" panose="05000000000000000000" pitchFamily="2" charset="2"/>
              </a:rPr>
              <a:t> workflow </a:t>
            </a:r>
            <a:r>
              <a:rPr lang="nl-NL" dirty="0" err="1">
                <a:sym typeface="Wingdings" panose="05000000000000000000" pitchFamily="2" charset="2"/>
              </a:rPr>
              <a:t>components</a:t>
            </a:r>
            <a:r>
              <a:rPr lang="nl-NL" dirty="0">
                <a:sym typeface="Wingdings" panose="05000000000000000000" pitchFamily="2" charset="2"/>
              </a:rPr>
              <a:t> </a:t>
            </a:r>
            <a:r>
              <a:rPr lang="nl-NL" dirty="0" err="1">
                <a:sym typeface="Wingdings" panose="05000000000000000000" pitchFamily="2" charset="2"/>
              </a:rPr>
              <a:t>need</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agile, </a:t>
            </a:r>
            <a:r>
              <a:rPr lang="nl-NL" dirty="0" err="1">
                <a:sym typeface="Wingdings" panose="05000000000000000000" pitchFamily="2" charset="2"/>
              </a:rPr>
              <a:t>scalable</a:t>
            </a:r>
            <a:r>
              <a:rPr lang="nl-NL" dirty="0">
                <a:sym typeface="Wingdings" panose="05000000000000000000" pitchFamily="2" charset="2"/>
              </a:rPr>
              <a:t>, </a:t>
            </a:r>
            <a:r>
              <a:rPr lang="nl-NL" dirty="0" err="1">
                <a:sym typeface="Wingdings" panose="05000000000000000000" pitchFamily="2" charset="2"/>
              </a:rPr>
              <a:t>distributed</a:t>
            </a:r>
            <a:r>
              <a:rPr lang="nl-NL" dirty="0">
                <a:sym typeface="Wingdings" panose="05000000000000000000" pitchFamily="2" charset="2"/>
              </a:rPr>
              <a:t>, </a:t>
            </a:r>
            <a:r>
              <a:rPr lang="nl-NL" dirty="0" err="1">
                <a:sym typeface="Wingdings" panose="05000000000000000000" pitchFamily="2" charset="2"/>
              </a:rPr>
              <a:t>cloud-enabled</a:t>
            </a:r>
            <a:endParaRPr lang="nl-NL" dirty="0">
              <a:sym typeface="Wingdings" panose="05000000000000000000" pitchFamily="2" charset="2"/>
            </a:endParaRPr>
          </a:p>
          <a:p>
            <a:pPr lvl="1"/>
            <a:r>
              <a:rPr lang="nl-NL" dirty="0">
                <a:sym typeface="Wingdings" panose="05000000000000000000" pitchFamily="2" charset="2"/>
              </a:rPr>
              <a:t>For </a:t>
            </a:r>
            <a:r>
              <a:rPr lang="nl-NL" dirty="0" err="1">
                <a:sym typeface="Wingdings" panose="05000000000000000000" pitchFamily="2" charset="2"/>
              </a:rPr>
              <a:t>resilience</a:t>
            </a:r>
            <a:r>
              <a:rPr lang="nl-NL" dirty="0">
                <a:sym typeface="Wingdings" panose="05000000000000000000" pitchFamily="2" charset="2"/>
              </a:rPr>
              <a:t>, </a:t>
            </a:r>
            <a:r>
              <a:rPr lang="nl-NL" dirty="0" err="1">
                <a:sym typeface="Wingdings" panose="05000000000000000000" pitchFamily="2" charset="2"/>
              </a:rPr>
              <a:t>scale</a:t>
            </a:r>
            <a:r>
              <a:rPr lang="nl-NL" dirty="0">
                <a:sym typeface="Wingdings" panose="05000000000000000000" pitchFamily="2" charset="2"/>
              </a:rPr>
              <a:t>, </a:t>
            </a:r>
            <a:r>
              <a:rPr lang="nl-NL" dirty="0" err="1">
                <a:sym typeface="Wingdings" panose="05000000000000000000" pitchFamily="2" charset="2"/>
              </a:rPr>
              <a:t>flexible</a:t>
            </a:r>
            <a:r>
              <a:rPr lang="nl-NL" dirty="0">
                <a:sym typeface="Wingdings" panose="05000000000000000000" pitchFamily="2" charset="2"/>
              </a:rPr>
              <a:t> </a:t>
            </a:r>
            <a:r>
              <a:rPr lang="nl-NL" dirty="0" err="1">
                <a:sym typeface="Wingdings" panose="05000000000000000000" pitchFamily="2" charset="2"/>
              </a:rPr>
              <a:t>evolution</a:t>
            </a:r>
            <a:r>
              <a:rPr lang="nl-NL" dirty="0">
                <a:sym typeface="Wingdings" panose="05000000000000000000" pitchFamily="2" charset="2"/>
              </a:rPr>
              <a:t>, </a:t>
            </a:r>
            <a:r>
              <a:rPr lang="nl-NL" dirty="0" err="1">
                <a:sym typeface="Wingdings" panose="05000000000000000000" pitchFamily="2" charset="2"/>
              </a:rPr>
              <a:t>optimal</a:t>
            </a:r>
            <a:r>
              <a:rPr lang="nl-NL" dirty="0">
                <a:sym typeface="Wingdings" panose="05000000000000000000" pitchFamily="2" charset="2"/>
              </a:rPr>
              <a:t> </a:t>
            </a:r>
            <a:r>
              <a:rPr lang="nl-NL" dirty="0" err="1">
                <a:sym typeface="Wingdings" panose="05000000000000000000" pitchFamily="2" charset="2"/>
              </a:rPr>
              <a:t>use</a:t>
            </a:r>
            <a:r>
              <a:rPr lang="nl-NL" dirty="0">
                <a:sym typeface="Wingdings" panose="05000000000000000000" pitchFamily="2" charset="2"/>
              </a:rPr>
              <a:t> of resources</a:t>
            </a:r>
          </a:p>
          <a:p>
            <a:r>
              <a:rPr lang="nl-NL" dirty="0">
                <a:sym typeface="Wingdings" panose="05000000000000000000" pitchFamily="2" charset="2"/>
              </a:rPr>
              <a:t>A lot </a:t>
            </a:r>
            <a:r>
              <a:rPr lang="nl-NL" dirty="0" err="1">
                <a:sym typeface="Wingdings" panose="05000000000000000000" pitchFamily="2" charset="2"/>
              </a:rPr>
              <a:t>can</a:t>
            </a:r>
            <a:r>
              <a:rPr lang="nl-NL" dirty="0">
                <a:sym typeface="Wingdings" panose="05000000000000000000" pitchFamily="2" charset="2"/>
              </a:rPr>
              <a:t> happen over </a:t>
            </a:r>
            <a:r>
              <a:rPr lang="nl-NL" dirty="0" err="1">
                <a:sym typeface="Wingdings" panose="05000000000000000000" pitchFamily="2" charset="2"/>
              </a:rPr>
              <a:t>the</a:t>
            </a:r>
            <a:r>
              <a:rPr lang="nl-NL" dirty="0">
                <a:sym typeface="Wingdings" panose="05000000000000000000" pitchFamily="2" charset="2"/>
              </a:rPr>
              <a:t> </a:t>
            </a:r>
            <a:r>
              <a:rPr lang="nl-NL" dirty="0" err="1">
                <a:sym typeface="Wingdings" panose="05000000000000000000" pitchFamily="2" charset="2"/>
              </a:rPr>
              <a:t>lifetime</a:t>
            </a:r>
            <a:r>
              <a:rPr lang="nl-NL" dirty="0">
                <a:sym typeface="Wingdings" panose="05000000000000000000" pitchFamily="2" charset="2"/>
              </a:rPr>
              <a:t> of a workflow </a:t>
            </a:r>
            <a:r>
              <a:rPr lang="nl-NL" dirty="0" err="1">
                <a:sym typeface="Wingdings" panose="05000000000000000000" pitchFamily="2" charset="2"/>
              </a:rPr>
              <a:t>instance</a:t>
            </a:r>
            <a:r>
              <a:rPr lang="nl-NL" dirty="0">
                <a:sym typeface="Wingdings" panose="05000000000000000000" pitchFamily="2" charset="2"/>
              </a:rPr>
              <a:t> – </a:t>
            </a:r>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need</a:t>
            </a:r>
            <a:r>
              <a:rPr lang="nl-NL" dirty="0">
                <a:sym typeface="Wingdings" panose="05000000000000000000" pitchFamily="2" charset="2"/>
              </a:rPr>
              <a:t> </a:t>
            </a:r>
            <a:r>
              <a:rPr lang="nl-NL" dirty="0" err="1">
                <a:sym typeface="Wingdings" panose="05000000000000000000" pitchFamily="2" charset="2"/>
              </a:rPr>
              <a:t>to</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a:t>
            </a:r>
            <a:r>
              <a:rPr lang="nl-NL" dirty="0" err="1">
                <a:sym typeface="Wingdings" panose="05000000000000000000" pitchFamily="2" charset="2"/>
              </a:rPr>
              <a:t>catered</a:t>
            </a:r>
            <a:r>
              <a:rPr lang="nl-NL" dirty="0">
                <a:sym typeface="Wingdings" panose="05000000000000000000" pitchFamily="2" charset="2"/>
              </a:rPr>
              <a:t> for</a:t>
            </a:r>
          </a:p>
          <a:p>
            <a:pPr lvl="1"/>
            <a:r>
              <a:rPr lang="nl-NL" dirty="0">
                <a:sym typeface="Wingdings" panose="05000000000000000000" pitchFamily="2" charset="2"/>
              </a:rPr>
              <a:t>Events, changes in data context, </a:t>
            </a:r>
            <a:r>
              <a:rPr lang="nl-NL" dirty="0" err="1">
                <a:sym typeface="Wingdings" panose="05000000000000000000" pitchFamily="2" charset="2"/>
              </a:rPr>
              <a:t>modification</a:t>
            </a:r>
            <a:r>
              <a:rPr lang="nl-NL" dirty="0">
                <a:sym typeface="Wingdings" panose="05000000000000000000" pitchFamily="2" charset="2"/>
              </a:rPr>
              <a:t> of workflow </a:t>
            </a:r>
            <a:r>
              <a:rPr lang="nl-NL" dirty="0" err="1">
                <a:sym typeface="Wingdings" panose="05000000000000000000" pitchFamily="2" charset="2"/>
              </a:rPr>
              <a:t>definition</a:t>
            </a:r>
            <a:r>
              <a:rPr lang="nl-NL" dirty="0">
                <a:sym typeface="Wingdings" panose="05000000000000000000" pitchFamily="2" charset="2"/>
              </a:rPr>
              <a:t> </a:t>
            </a:r>
            <a:r>
              <a:rPr lang="nl-NL" dirty="0" err="1">
                <a:sym typeface="Wingdings" panose="05000000000000000000" pitchFamily="2" charset="2"/>
              </a:rPr>
              <a:t>Scenarios</a:t>
            </a:r>
            <a:endParaRPr lang="nl-NL" dirty="0">
              <a:sym typeface="Wingdings" panose="05000000000000000000" pitchFamily="2" charset="2"/>
            </a:endParaRPr>
          </a:p>
          <a:p>
            <a:pPr lvl="1"/>
            <a:r>
              <a:rPr lang="nl-NL" dirty="0" err="1">
                <a:sym typeface="Wingdings" panose="05000000000000000000" pitchFamily="2" charset="2"/>
              </a:rPr>
              <a:t>Workflows</a:t>
            </a:r>
            <a:r>
              <a:rPr lang="nl-NL" dirty="0">
                <a:sym typeface="Wingdings" panose="05000000000000000000" pitchFamily="2" charset="2"/>
              </a:rPr>
              <a:t> </a:t>
            </a:r>
            <a:r>
              <a:rPr lang="nl-NL" dirty="0" err="1">
                <a:sym typeface="Wingdings" panose="05000000000000000000" pitchFamily="2" charset="2"/>
              </a:rPr>
              <a:t>within</a:t>
            </a:r>
            <a:r>
              <a:rPr lang="nl-NL" dirty="0">
                <a:sym typeface="Wingdings" panose="05000000000000000000" pitchFamily="2" charset="2"/>
              </a:rPr>
              <a:t> single </a:t>
            </a:r>
            <a:r>
              <a:rPr lang="nl-NL" dirty="0" err="1">
                <a:sym typeface="Wingdings" panose="05000000000000000000" pitchFamily="2" charset="2"/>
              </a:rPr>
              <a:t>bounded</a:t>
            </a:r>
            <a:r>
              <a:rPr lang="nl-NL" dirty="0">
                <a:sym typeface="Wingdings" panose="05000000000000000000" pitchFamily="2" charset="2"/>
              </a:rPr>
              <a:t> context </a:t>
            </a:r>
            <a:r>
              <a:rPr lang="nl-NL" dirty="0" err="1">
                <a:sym typeface="Wingdings" panose="05000000000000000000" pitchFamily="2" charset="2"/>
              </a:rPr>
              <a:t>could</a:t>
            </a:r>
            <a:r>
              <a:rPr lang="nl-NL" dirty="0">
                <a:sym typeface="Wingdings" panose="05000000000000000000" pitchFamily="2" charset="2"/>
              </a:rPr>
              <a:t> </a:t>
            </a:r>
            <a:r>
              <a:rPr lang="nl-NL" dirty="0" err="1">
                <a:sym typeface="Wingdings" panose="05000000000000000000" pitchFamily="2" charset="2"/>
              </a:rPr>
              <a:t>be</a:t>
            </a:r>
            <a:r>
              <a:rPr lang="nl-NL" dirty="0">
                <a:sym typeface="Wingdings" panose="05000000000000000000" pitchFamily="2" charset="2"/>
              </a:rPr>
              <a:t> pure </a:t>
            </a:r>
            <a:r>
              <a:rPr lang="nl-NL" dirty="0" err="1">
                <a:sym typeface="Wingdings" panose="05000000000000000000" pitchFamily="2" charset="2"/>
              </a:rPr>
              <a:t>orchestration</a:t>
            </a:r>
            <a:endParaRPr lang="nl-NL" dirty="0">
              <a:sym typeface="Wingdings" panose="05000000000000000000" pitchFamily="2" charset="2"/>
            </a:endParaRPr>
          </a:p>
          <a:p>
            <a:pPr lvl="1"/>
            <a:r>
              <a:rPr lang="nl-NL" dirty="0" err="1">
                <a:sym typeface="Wingdings" panose="05000000000000000000" pitchFamily="2" charset="2"/>
              </a:rPr>
              <a:t>Workflows</a:t>
            </a:r>
            <a:r>
              <a:rPr lang="nl-NL" dirty="0">
                <a:sym typeface="Wingdings" panose="05000000000000000000" pitchFamily="2" charset="2"/>
              </a:rPr>
              <a:t> </a:t>
            </a:r>
            <a:r>
              <a:rPr lang="nl-NL" dirty="0" err="1">
                <a:sym typeface="Wingdings" panose="05000000000000000000" pitchFamily="2" charset="2"/>
              </a:rPr>
              <a:t>across</a:t>
            </a:r>
            <a:r>
              <a:rPr lang="nl-NL" dirty="0">
                <a:sym typeface="Wingdings" panose="05000000000000000000" pitchFamily="2" charset="2"/>
              </a:rPr>
              <a:t> </a:t>
            </a:r>
            <a:r>
              <a:rPr lang="nl-NL" dirty="0" err="1">
                <a:sym typeface="Wingdings" panose="05000000000000000000" pitchFamily="2" charset="2"/>
              </a:rPr>
              <a:t>bounded</a:t>
            </a:r>
            <a:r>
              <a:rPr lang="nl-NL" dirty="0">
                <a:sym typeface="Wingdings" panose="05000000000000000000" pitchFamily="2" charset="2"/>
              </a:rPr>
              <a:t> </a:t>
            </a:r>
            <a:r>
              <a:rPr lang="nl-NL" dirty="0" err="1">
                <a:sym typeface="Wingdings" panose="05000000000000000000" pitchFamily="2" charset="2"/>
              </a:rPr>
              <a:t>contexts</a:t>
            </a:r>
            <a:r>
              <a:rPr lang="nl-NL" dirty="0">
                <a:sym typeface="Wingdings" panose="05000000000000000000" pitchFamily="2" charset="2"/>
              </a:rPr>
              <a:t> </a:t>
            </a:r>
            <a:r>
              <a:rPr lang="nl-NL" dirty="0" err="1">
                <a:sym typeface="Wingdings" panose="05000000000000000000" pitchFamily="2" charset="2"/>
              </a:rPr>
              <a:t>should</a:t>
            </a:r>
            <a:r>
              <a:rPr lang="nl-NL" dirty="0">
                <a:sym typeface="Wingdings" panose="05000000000000000000" pitchFamily="2" charset="2"/>
              </a:rPr>
              <a:t> </a:t>
            </a:r>
            <a:r>
              <a:rPr lang="nl-NL" dirty="0" err="1">
                <a:sym typeface="Wingdings" panose="05000000000000000000" pitchFamily="2" charset="2"/>
              </a:rPr>
              <a:t>use</a:t>
            </a:r>
            <a:r>
              <a:rPr lang="nl-NL" dirty="0">
                <a:sym typeface="Wingdings" panose="05000000000000000000" pitchFamily="2" charset="2"/>
              </a:rPr>
              <a:t> </a:t>
            </a:r>
            <a:r>
              <a:rPr lang="nl-NL" dirty="0" err="1">
                <a:sym typeface="Wingdings" panose="05000000000000000000" pitchFamily="2" charset="2"/>
              </a:rPr>
              <a:t>decoupled</a:t>
            </a:r>
            <a:r>
              <a:rPr lang="nl-NL" dirty="0">
                <a:sym typeface="Wingdings" panose="05000000000000000000" pitchFamily="2" charset="2"/>
              </a:rPr>
              <a:t>, </a:t>
            </a:r>
            <a:r>
              <a:rPr lang="nl-NL" dirty="0" err="1">
                <a:sym typeface="Wingdings" panose="05000000000000000000" pitchFamily="2" charset="2"/>
              </a:rPr>
              <a:t>choreographed</a:t>
            </a:r>
            <a:r>
              <a:rPr lang="nl-NL" dirty="0">
                <a:sym typeface="Wingdings" panose="05000000000000000000" pitchFamily="2" charset="2"/>
              </a:rPr>
              <a:t> workflow </a:t>
            </a:r>
            <a:r>
              <a:rPr lang="nl-NL" dirty="0" err="1">
                <a:sym typeface="Wingdings" panose="05000000000000000000" pitchFamily="2" charset="2"/>
              </a:rPr>
              <a:t>coordination</a:t>
            </a:r>
            <a:r>
              <a:rPr lang="nl-NL" dirty="0">
                <a:sym typeface="Wingdings" panose="05000000000000000000" pitchFamily="2" charset="2"/>
              </a:rPr>
              <a:t> [</a:t>
            </a:r>
            <a:r>
              <a:rPr lang="nl-NL" dirty="0" err="1">
                <a:sym typeface="Wingdings" panose="05000000000000000000" pitchFamily="2" charset="2"/>
              </a:rPr>
              <a:t>between</a:t>
            </a:r>
            <a:r>
              <a:rPr lang="nl-NL" dirty="0">
                <a:sym typeface="Wingdings" panose="05000000000000000000" pitchFamily="2" charset="2"/>
              </a:rPr>
              <a:t> </a:t>
            </a:r>
            <a:r>
              <a:rPr lang="nl-NL" dirty="0" err="1">
                <a:sym typeface="Wingdings" panose="05000000000000000000" pitchFamily="2" charset="2"/>
              </a:rPr>
              <a:t>bounded</a:t>
            </a:r>
            <a:r>
              <a:rPr lang="nl-NL" dirty="0">
                <a:sym typeface="Wingdings" panose="05000000000000000000" pitchFamily="2" charset="2"/>
              </a:rPr>
              <a:t> </a:t>
            </a:r>
            <a:r>
              <a:rPr lang="nl-NL" dirty="0" err="1">
                <a:sym typeface="Wingdings" panose="05000000000000000000" pitchFamily="2" charset="2"/>
              </a:rPr>
              <a:t>contexts</a:t>
            </a:r>
            <a:r>
              <a:rPr lang="nl-NL" dirty="0">
                <a:sym typeface="Wingdings" panose="05000000000000000000" pitchFamily="2" charset="2"/>
              </a:rPr>
              <a:t>]</a:t>
            </a:r>
          </a:p>
          <a:p>
            <a:pPr lvl="2"/>
            <a:r>
              <a:rPr lang="nl-NL" dirty="0" err="1">
                <a:sym typeface="Wingdings" panose="05000000000000000000" pitchFamily="2" charset="2"/>
              </a:rPr>
              <a:t>That</a:t>
            </a:r>
            <a:r>
              <a:rPr lang="nl-NL" dirty="0">
                <a:sym typeface="Wingdings" panose="05000000000000000000" pitchFamily="2" charset="2"/>
              </a:rPr>
              <a:t> </a:t>
            </a:r>
            <a:r>
              <a:rPr lang="nl-NL" dirty="0" err="1">
                <a:sym typeface="Wingdings" panose="05000000000000000000" pitchFamily="2" charset="2"/>
              </a:rPr>
              <a:t>can</a:t>
            </a:r>
            <a:r>
              <a:rPr lang="nl-NL" dirty="0">
                <a:sym typeface="Wingdings" panose="05000000000000000000" pitchFamily="2" charset="2"/>
              </a:rPr>
              <a:t> span </a:t>
            </a:r>
            <a:r>
              <a:rPr lang="nl-NL" dirty="0" err="1">
                <a:sym typeface="Wingdings" panose="05000000000000000000" pitchFamily="2" charset="2"/>
              </a:rPr>
              <a:t>across</a:t>
            </a:r>
            <a:r>
              <a:rPr lang="nl-NL" dirty="0">
                <a:sym typeface="Wingdings" panose="05000000000000000000" pitchFamily="2" charset="2"/>
              </a:rPr>
              <a:t> </a:t>
            </a:r>
            <a:r>
              <a:rPr lang="nl-NL" dirty="0" err="1">
                <a:sym typeface="Wingdings" panose="05000000000000000000" pitchFamily="2" charset="2"/>
              </a:rPr>
              <a:t>technologies</a:t>
            </a:r>
            <a:r>
              <a:rPr lang="nl-NL" dirty="0">
                <a:sym typeface="Wingdings" panose="05000000000000000000" pitchFamily="2" charset="2"/>
              </a:rPr>
              <a:t>, </a:t>
            </a:r>
            <a:r>
              <a:rPr lang="nl-NL" dirty="0" err="1">
                <a:sym typeface="Wingdings" panose="05000000000000000000" pitchFamily="2" charset="2"/>
              </a:rPr>
              <a:t>physical</a:t>
            </a:r>
            <a:r>
              <a:rPr lang="nl-NL" dirty="0">
                <a:sym typeface="Wingdings" panose="05000000000000000000" pitchFamily="2" charset="2"/>
              </a:rPr>
              <a:t> </a:t>
            </a:r>
            <a:r>
              <a:rPr lang="nl-NL" dirty="0" err="1">
                <a:sym typeface="Wingdings" panose="05000000000000000000" pitchFamily="2" charset="2"/>
              </a:rPr>
              <a:t>locations</a:t>
            </a:r>
            <a:r>
              <a:rPr lang="nl-NL" dirty="0">
                <a:sym typeface="Wingdings" panose="05000000000000000000" pitchFamily="2" charset="2"/>
              </a:rPr>
              <a:t>, </a:t>
            </a:r>
            <a:r>
              <a:rPr lang="nl-NL" dirty="0" err="1">
                <a:sym typeface="Wingdings" panose="05000000000000000000" pitchFamily="2" charset="2"/>
              </a:rPr>
              <a:t>vendors</a:t>
            </a:r>
            <a:r>
              <a:rPr lang="nl-NL" dirty="0">
                <a:sym typeface="Wingdings" panose="05000000000000000000" pitchFamily="2" charset="2"/>
              </a:rPr>
              <a:t> </a:t>
            </a:r>
            <a:r>
              <a:rPr lang="nl-NL" dirty="0" err="1">
                <a:sym typeface="Wingdings" panose="05000000000000000000" pitchFamily="2" charset="2"/>
              </a:rPr>
              <a:t>and</a:t>
            </a:r>
            <a:r>
              <a:rPr lang="nl-NL" dirty="0">
                <a:sym typeface="Wingdings" panose="05000000000000000000" pitchFamily="2" charset="2"/>
              </a:rPr>
              <a:t> </a:t>
            </a:r>
            <a:r>
              <a:rPr lang="nl-NL" dirty="0" err="1">
                <a:sym typeface="Wingdings" panose="05000000000000000000" pitchFamily="2" charset="2"/>
              </a:rPr>
              <a:t>clouds</a:t>
            </a:r>
            <a:endParaRPr lang="nl-NL" dirty="0">
              <a:sym typeface="Wingdings" panose="05000000000000000000" pitchFamily="2" charset="2"/>
            </a:endParaRPr>
          </a:p>
          <a:p>
            <a:endParaRPr lang="nl-NL" dirty="0">
              <a:sym typeface="Wingdings" panose="05000000000000000000" pitchFamily="2" charset="2"/>
            </a:endParaRPr>
          </a:p>
        </p:txBody>
      </p:sp>
      <p:sp>
        <p:nvSpPr>
          <p:cNvPr id="4" name="Footer Placeholder 3">
            <a:extLst>
              <a:ext uri="{FF2B5EF4-FFF2-40B4-BE49-F238E27FC236}">
                <a16:creationId xmlns:a16="http://schemas.microsoft.com/office/drawing/2014/main" id="{C0EB2B52-3A81-4F8F-959C-D6D010145A9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02536526-1ABD-45D3-8CB4-2C3802EC24FD}"/>
              </a:ext>
            </a:extLst>
          </p:cNvPr>
          <p:cNvSpPr>
            <a:spLocks noGrp="1"/>
          </p:cNvSpPr>
          <p:nvPr>
            <p:ph type="sldNum" sz="quarter" idx="12"/>
          </p:nvPr>
        </p:nvSpPr>
        <p:spPr/>
        <p:txBody>
          <a:bodyPr/>
          <a:lstStyle/>
          <a:p>
            <a:fld id="{14F1411D-0280-154F-AEAC-4C20B7AA46B2}" type="slidenum">
              <a:rPr lang="nl-NL" smtClean="0"/>
              <a:t>51</a:t>
            </a:fld>
            <a:endParaRPr lang="nl-NL"/>
          </a:p>
        </p:txBody>
      </p:sp>
    </p:spTree>
    <p:extLst>
      <p:ext uri="{BB962C8B-B14F-4D97-AF65-F5344CB8AC3E}">
        <p14:creationId xmlns:p14="http://schemas.microsoft.com/office/powerpoint/2010/main" val="1553292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1A42B-6E42-41F2-AFBD-967045CDE9F9}"/>
              </a:ext>
            </a:extLst>
          </p:cNvPr>
          <p:cNvSpPr>
            <a:spLocks noGrp="1"/>
          </p:cNvSpPr>
          <p:nvPr>
            <p:ph type="title"/>
          </p:nvPr>
        </p:nvSpPr>
        <p:spPr/>
        <p:txBody>
          <a:bodyPr/>
          <a:lstStyle/>
          <a:p>
            <a:r>
              <a:rPr lang="nl-NL" dirty="0"/>
              <a:t>Summary</a:t>
            </a:r>
            <a:endParaRPr lang="en-NL" dirty="0"/>
          </a:p>
        </p:txBody>
      </p:sp>
      <p:sp>
        <p:nvSpPr>
          <p:cNvPr id="3" name="Content Placeholder 2">
            <a:extLst>
              <a:ext uri="{FF2B5EF4-FFF2-40B4-BE49-F238E27FC236}">
                <a16:creationId xmlns:a16="http://schemas.microsoft.com/office/drawing/2014/main" id="{F03E676E-3904-4283-9696-27C1E3288B72}"/>
              </a:ext>
            </a:extLst>
          </p:cNvPr>
          <p:cNvSpPr>
            <a:spLocks noGrp="1"/>
          </p:cNvSpPr>
          <p:nvPr>
            <p:ph idx="1"/>
          </p:nvPr>
        </p:nvSpPr>
        <p:spPr>
          <a:xfrm>
            <a:off x="720003" y="936000"/>
            <a:ext cx="7487998" cy="3780000"/>
          </a:xfrm>
        </p:spPr>
        <p:txBody>
          <a:bodyPr/>
          <a:lstStyle/>
          <a:p>
            <a:r>
              <a:rPr lang="nl-NL" dirty="0" err="1"/>
              <a:t>Several</a:t>
            </a:r>
            <a:r>
              <a:rPr lang="nl-NL" dirty="0"/>
              <a:t> </a:t>
            </a:r>
            <a:r>
              <a:rPr lang="nl-NL" dirty="0" err="1"/>
              <a:t>frameworks</a:t>
            </a:r>
            <a:r>
              <a:rPr lang="nl-NL" dirty="0"/>
              <a:t>, services </a:t>
            </a:r>
            <a:r>
              <a:rPr lang="nl-NL" dirty="0" err="1"/>
              <a:t>and</a:t>
            </a:r>
            <a:r>
              <a:rPr lang="nl-NL" dirty="0"/>
              <a:t> tools are </a:t>
            </a:r>
            <a:r>
              <a:rPr lang="nl-NL" dirty="0" err="1"/>
              <a:t>available</a:t>
            </a:r>
            <a:r>
              <a:rPr lang="nl-NL" dirty="0"/>
              <a:t> for </a:t>
            </a:r>
            <a:r>
              <a:rPr lang="nl-NL" dirty="0" err="1"/>
              <a:t>supporting</a:t>
            </a:r>
            <a:r>
              <a:rPr lang="nl-NL" dirty="0"/>
              <a:t> workflow management (e.g. AWS SWF, </a:t>
            </a:r>
            <a:r>
              <a:rPr lang="nl-NL" dirty="0" err="1"/>
              <a:t>Zeebe</a:t>
            </a:r>
            <a:r>
              <a:rPr lang="nl-NL" dirty="0"/>
              <a:t>, </a:t>
            </a:r>
            <a:r>
              <a:rPr lang="nl-NL" dirty="0" err="1"/>
              <a:t>Camunda</a:t>
            </a:r>
            <a:r>
              <a:rPr lang="nl-NL" dirty="0"/>
              <a:t>, Baker, Cadence, Conductor, Project </a:t>
            </a:r>
            <a:r>
              <a:rPr lang="nl-NL" dirty="0" err="1"/>
              <a:t>Fn</a:t>
            </a:r>
            <a:r>
              <a:rPr lang="nl-NL" dirty="0"/>
              <a:t> Flow , </a:t>
            </a:r>
            <a:r>
              <a:rPr lang="nl-NL" dirty="0" err="1"/>
              <a:t>Azure</a:t>
            </a:r>
            <a:r>
              <a:rPr lang="nl-NL" dirty="0"/>
              <a:t> Logic Apps)</a:t>
            </a:r>
          </a:p>
          <a:p>
            <a:pPr lvl="1"/>
            <a:r>
              <a:rPr lang="nl-NL" dirty="0"/>
              <a:t>Born </a:t>
            </a:r>
            <a:r>
              <a:rPr lang="nl-NL" dirty="0" err="1"/>
              <a:t>from</a:t>
            </a:r>
            <a:r>
              <a:rPr lang="nl-NL" dirty="0"/>
              <a:t> real life </a:t>
            </a:r>
            <a:r>
              <a:rPr lang="nl-NL" dirty="0" err="1"/>
              <a:t>needs</a:t>
            </a:r>
            <a:endParaRPr lang="nl-NL" dirty="0"/>
          </a:p>
          <a:p>
            <a:pPr lvl="1"/>
            <a:r>
              <a:rPr lang="nl-NL" dirty="0"/>
              <a:t>Microservice </a:t>
            </a:r>
            <a:r>
              <a:rPr lang="nl-NL" dirty="0" err="1"/>
              <a:t>oriented</a:t>
            </a:r>
            <a:r>
              <a:rPr lang="nl-NL" dirty="0"/>
              <a:t> </a:t>
            </a:r>
            <a:r>
              <a:rPr lang="nl-NL" dirty="0" err="1"/>
              <a:t>and</a:t>
            </a:r>
            <a:r>
              <a:rPr lang="nl-NL" dirty="0"/>
              <a:t> [</a:t>
            </a:r>
            <a:r>
              <a:rPr lang="nl-NL" dirty="0" err="1"/>
              <a:t>hybrid</a:t>
            </a:r>
            <a:r>
              <a:rPr lang="nl-NL" dirty="0"/>
              <a:t>] </a:t>
            </a:r>
            <a:r>
              <a:rPr lang="nl-NL" dirty="0" err="1"/>
              <a:t>cloud</a:t>
            </a:r>
            <a:r>
              <a:rPr lang="nl-NL" dirty="0"/>
              <a:t> </a:t>
            </a:r>
            <a:r>
              <a:rPr lang="nl-NL" dirty="0" err="1"/>
              <a:t>enabled</a:t>
            </a:r>
            <a:endParaRPr lang="nl-NL" dirty="0"/>
          </a:p>
          <a:p>
            <a:pPr lvl="1"/>
            <a:r>
              <a:rPr lang="nl-NL" dirty="0"/>
              <a:t>At </a:t>
            </a:r>
            <a:r>
              <a:rPr lang="nl-NL" dirty="0" err="1"/>
              <a:t>heart</a:t>
            </a:r>
            <a:r>
              <a:rPr lang="nl-NL" dirty="0"/>
              <a:t> pre-</a:t>
            </a:r>
            <a:r>
              <a:rPr lang="nl-NL" dirty="0" err="1"/>
              <a:t>configured</a:t>
            </a:r>
            <a:r>
              <a:rPr lang="nl-NL" dirty="0"/>
              <a:t> </a:t>
            </a:r>
            <a:r>
              <a:rPr lang="nl-NL" dirty="0" err="1"/>
              <a:t>combinations</a:t>
            </a:r>
            <a:r>
              <a:rPr lang="nl-NL" dirty="0"/>
              <a:t> of queue, event bus, </a:t>
            </a:r>
            <a:r>
              <a:rPr lang="nl-NL" dirty="0" err="1"/>
              <a:t>NoSQL</a:t>
            </a:r>
            <a:r>
              <a:rPr lang="nl-NL" dirty="0"/>
              <a:t> data store, </a:t>
            </a:r>
            <a:r>
              <a:rPr lang="nl-NL" dirty="0" err="1"/>
              <a:t>rule</a:t>
            </a:r>
            <a:r>
              <a:rPr lang="nl-NL" dirty="0"/>
              <a:t> engine, …</a:t>
            </a:r>
          </a:p>
          <a:p>
            <a:r>
              <a:rPr lang="nl-NL" dirty="0" err="1"/>
              <a:t>Roll</a:t>
            </a:r>
            <a:r>
              <a:rPr lang="nl-NL" dirty="0"/>
              <a:t> </a:t>
            </a:r>
            <a:r>
              <a:rPr lang="nl-NL" dirty="0" err="1"/>
              <a:t>your</a:t>
            </a:r>
            <a:r>
              <a:rPr lang="nl-NL" dirty="0"/>
              <a:t> </a:t>
            </a:r>
            <a:r>
              <a:rPr lang="nl-NL" dirty="0" err="1"/>
              <a:t>own</a:t>
            </a:r>
            <a:r>
              <a:rPr lang="nl-NL" dirty="0"/>
              <a:t> </a:t>
            </a:r>
            <a:r>
              <a:rPr lang="nl-NL" dirty="0" err="1"/>
              <a:t>can</a:t>
            </a:r>
            <a:r>
              <a:rPr lang="nl-NL" dirty="0"/>
              <a:t> </a:t>
            </a:r>
            <a:r>
              <a:rPr lang="nl-NL" dirty="0" err="1"/>
              <a:t>be</a:t>
            </a:r>
            <a:r>
              <a:rPr lang="nl-NL" dirty="0"/>
              <a:t> </a:t>
            </a:r>
            <a:r>
              <a:rPr lang="nl-NL" dirty="0" err="1"/>
              <a:t>fun</a:t>
            </a:r>
            <a:r>
              <a:rPr lang="nl-NL" dirty="0"/>
              <a:t> – </a:t>
            </a:r>
            <a:br>
              <a:rPr lang="nl-NL" dirty="0"/>
            </a:br>
            <a:r>
              <a:rPr lang="nl-NL" dirty="0" err="1"/>
              <a:t>and</a:t>
            </a:r>
            <a:r>
              <a:rPr lang="nl-NL" dirty="0"/>
              <a:t> </a:t>
            </a:r>
            <a:r>
              <a:rPr lang="nl-NL" dirty="0" err="1"/>
              <a:t>also</a:t>
            </a:r>
            <a:r>
              <a:rPr lang="nl-NL" dirty="0"/>
              <a:t> </a:t>
            </a:r>
            <a:r>
              <a:rPr lang="nl-NL" dirty="0" err="1"/>
              <a:t>quite</a:t>
            </a:r>
            <a:r>
              <a:rPr lang="nl-NL" dirty="0"/>
              <a:t> </a:t>
            </a:r>
            <a:r>
              <a:rPr lang="nl-NL" dirty="0" err="1"/>
              <a:t>challenging</a:t>
            </a:r>
            <a:endParaRPr lang="en-NL" dirty="0"/>
          </a:p>
        </p:txBody>
      </p:sp>
      <p:sp>
        <p:nvSpPr>
          <p:cNvPr id="4" name="Footer Placeholder 3">
            <a:extLst>
              <a:ext uri="{FF2B5EF4-FFF2-40B4-BE49-F238E27FC236}">
                <a16:creationId xmlns:a16="http://schemas.microsoft.com/office/drawing/2014/main" id="{C0EB2B52-3A81-4F8F-959C-D6D010145A9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02536526-1ABD-45D3-8CB4-2C3802EC24FD}"/>
              </a:ext>
            </a:extLst>
          </p:cNvPr>
          <p:cNvSpPr>
            <a:spLocks noGrp="1"/>
          </p:cNvSpPr>
          <p:nvPr>
            <p:ph type="sldNum" sz="quarter" idx="12"/>
          </p:nvPr>
        </p:nvSpPr>
        <p:spPr/>
        <p:txBody>
          <a:bodyPr/>
          <a:lstStyle/>
          <a:p>
            <a:fld id="{14F1411D-0280-154F-AEAC-4C20B7AA46B2}" type="slidenum">
              <a:rPr lang="nl-NL" smtClean="0"/>
              <a:t>52</a:t>
            </a:fld>
            <a:endParaRPr lang="nl-NL"/>
          </a:p>
        </p:txBody>
      </p:sp>
      <p:pic>
        <p:nvPicPr>
          <p:cNvPr id="6" name="Picture 2" descr="https://res.infoq.com/articles/events-workflow-management/en/resources/3fig9-1513673353142.png">
            <a:extLst>
              <a:ext uri="{FF2B5EF4-FFF2-40B4-BE49-F238E27FC236}">
                <a16:creationId xmlns:a16="http://schemas.microsoft.com/office/drawing/2014/main" id="{125F5B84-B6B0-4A96-8D0A-5FCBC991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00068" y="2736573"/>
            <a:ext cx="3667523" cy="20477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camunda">
            <a:extLst>
              <a:ext uri="{FF2B5EF4-FFF2-40B4-BE49-F238E27FC236}">
                <a16:creationId xmlns:a16="http://schemas.microsoft.com/office/drawing/2014/main" id="{7A270491-798E-451A-81DC-67559269A3BB}"/>
              </a:ext>
            </a:extLst>
          </p:cNvPr>
          <p:cNvPicPr>
            <a:picLocks noChangeAspect="1" noChangeArrowheads="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colorTemperature colorTemp="7200"/>
                    </a14:imgEffect>
                  </a14:imgLayer>
                </a14:imgProps>
              </a:ext>
              <a:ext uri="{28A0092B-C50C-407E-A947-70E740481C1C}">
                <a14:useLocalDpi xmlns:a14="http://schemas.microsoft.com/office/drawing/2010/main" val="0"/>
              </a:ext>
            </a:extLst>
          </a:blip>
          <a:srcRect t="28545" b="32667"/>
          <a:stretch/>
        </p:blipFill>
        <p:spPr bwMode="auto">
          <a:xfrm>
            <a:off x="455604" y="4438807"/>
            <a:ext cx="2002403" cy="407762"/>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PPT3235">
            <a:extLst>
              <a:ext uri="{FF2B5EF4-FFF2-40B4-BE49-F238E27FC236}">
                <a16:creationId xmlns:a16="http://schemas.microsoft.com/office/drawing/2014/main" id="{CB466218-09E0-4EEF-94BA-1B21680C5E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6712" y="3442707"/>
            <a:ext cx="1109152" cy="394075"/>
          </a:xfrm>
          <a:prstGeom prst="rect">
            <a:avLst/>
          </a:prstGeom>
        </p:spPr>
      </p:pic>
      <p:pic>
        <p:nvPicPr>
          <p:cNvPr id="9" name="Snagit_PPT40BD">
            <a:extLst>
              <a:ext uri="{FF2B5EF4-FFF2-40B4-BE49-F238E27FC236}">
                <a16:creationId xmlns:a16="http://schemas.microsoft.com/office/drawing/2014/main" id="{1E5C0F60-D498-4D86-A262-5F19E47AB09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9146" y="3970772"/>
            <a:ext cx="1738005" cy="324035"/>
          </a:xfrm>
          <a:prstGeom prst="rect">
            <a:avLst/>
          </a:prstGeom>
        </p:spPr>
      </p:pic>
      <p:pic>
        <p:nvPicPr>
          <p:cNvPr id="10" name="Snagit_PPT4CC4">
            <a:extLst>
              <a:ext uri="{FF2B5EF4-FFF2-40B4-BE49-F238E27FC236}">
                <a16:creationId xmlns:a16="http://schemas.microsoft.com/office/drawing/2014/main" id="{6DBADD73-2727-4600-9E33-0E55318F776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95595" y="4241031"/>
            <a:ext cx="1533207" cy="444251"/>
          </a:xfrm>
          <a:prstGeom prst="rect">
            <a:avLst/>
          </a:prstGeom>
        </p:spPr>
      </p:pic>
      <p:pic>
        <p:nvPicPr>
          <p:cNvPr id="11" name="Snagit_PPT57D1">
            <a:extLst>
              <a:ext uri="{FF2B5EF4-FFF2-40B4-BE49-F238E27FC236}">
                <a16:creationId xmlns:a16="http://schemas.microsoft.com/office/drawing/2014/main" id="{657DC568-BCDE-4E6F-B168-8D6B0BB282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4001" y="3349764"/>
            <a:ext cx="1170690" cy="525775"/>
          </a:xfrm>
          <a:prstGeom prst="rect">
            <a:avLst/>
          </a:prstGeom>
        </p:spPr>
      </p:pic>
      <p:pic>
        <p:nvPicPr>
          <p:cNvPr id="13" name="Picture 2" descr="Image result for azure logic apps logo">
            <a:extLst>
              <a:ext uri="{FF2B5EF4-FFF2-40B4-BE49-F238E27FC236}">
                <a16:creationId xmlns:a16="http://schemas.microsoft.com/office/drawing/2014/main" id="{9373BBD8-BE89-41D9-8CE8-8802BC2512DE}"/>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56325"/>
          <a:stretch/>
        </p:blipFill>
        <p:spPr bwMode="auto">
          <a:xfrm>
            <a:off x="8192469" y="2424779"/>
            <a:ext cx="863647" cy="118082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project fn flow logo">
            <a:extLst>
              <a:ext uri="{FF2B5EF4-FFF2-40B4-BE49-F238E27FC236}">
                <a16:creationId xmlns:a16="http://schemas.microsoft.com/office/drawing/2014/main" id="{0D13332E-4E17-4789-8FE2-6F39EC20CDC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81539" y="2842812"/>
            <a:ext cx="628113" cy="244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532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0" presetClass="entr" presetSubtype="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2500"/>
                                        <p:tgtEl>
                                          <p:spTgt spid="6"/>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par>
                          <p:cTn id="28" fill="hold">
                            <p:stCondLst>
                              <p:cond delay="35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4000"/>
                            </p:stCondLst>
                            <p:childTnLst>
                              <p:par>
                                <p:cTn id="33" presetID="10" presetClass="entr" presetSubtype="0" fill="hold" grpId="0"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500"/>
                                        <p:tgtEl>
                                          <p:spTgt spid="5"/>
                                        </p:tgtEl>
                                      </p:cBhvr>
                                    </p:animEffect>
                                  </p:childTnLst>
                                </p:cTn>
                              </p:par>
                            </p:childTnLst>
                          </p:cTn>
                        </p:par>
                        <p:par>
                          <p:cTn id="36" fill="hold">
                            <p:stCondLst>
                              <p:cond delay="4500"/>
                            </p:stCondLst>
                            <p:childTnLst>
                              <p:par>
                                <p:cTn id="37" presetID="10" presetClass="entr" presetSubtype="0" fill="hold" nodeType="after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par>
                          <p:cTn id="40" fill="hold">
                            <p:stCondLst>
                              <p:cond delay="5000"/>
                            </p:stCondLst>
                            <p:childTnLst>
                              <p:par>
                                <p:cTn id="41" presetID="10" presetClass="entr" presetSubtype="0" fill="hold" nodeType="after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500"/>
                                        <p:tgtEl>
                                          <p:spTgt spid="10"/>
                                        </p:tgtEl>
                                      </p:cBhvr>
                                    </p:animEffect>
                                  </p:childTnLst>
                                </p:cTn>
                              </p:par>
                            </p:childTnLst>
                          </p:cTn>
                        </p:par>
                        <p:par>
                          <p:cTn id="44" fill="hold">
                            <p:stCondLst>
                              <p:cond delay="5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childTnLst>
                          </p:cTn>
                        </p:par>
                        <p:par>
                          <p:cTn id="48" fill="hold">
                            <p:stCondLst>
                              <p:cond delay="6000"/>
                            </p:stCondLst>
                            <p:childTnLst>
                              <p:par>
                                <p:cTn id="49" presetID="10" presetClass="entr" presetSubtype="0" fill="hold" nodeType="afterEffect">
                                  <p:stCondLst>
                                    <p:cond delay="0"/>
                                  </p:stCondLst>
                                  <p:childTnLst>
                                    <p:set>
                                      <p:cBhvr>
                                        <p:cTn id="50" dur="1" fill="hold">
                                          <p:stCondLst>
                                            <p:cond delay="0"/>
                                          </p:stCondLst>
                                        </p:cTn>
                                        <p:tgtEl>
                                          <p:spTgt spid="1030"/>
                                        </p:tgtEl>
                                        <p:attrNameLst>
                                          <p:attrName>style.visibility</p:attrName>
                                        </p:attrNameLst>
                                      </p:cBhvr>
                                      <p:to>
                                        <p:strVal val="visible"/>
                                      </p:to>
                                    </p:set>
                                    <p:animEffect transition="in" filter="fade">
                                      <p:cBhvr>
                                        <p:cTn id="51"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E17D57-B02D-473C-8853-79E6C8F1F03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C894FA43-E655-42A5-8440-48A6D3A04A3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4120133-5D6D-4B7C-A8A6-6192DB38448C}"/>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BF20F9A-621A-469F-A049-627221D14A60}"/>
              </a:ext>
            </a:extLst>
          </p:cNvPr>
          <p:cNvSpPr>
            <a:spLocks noGrp="1"/>
          </p:cNvSpPr>
          <p:nvPr>
            <p:ph type="sldNum" sz="quarter" idx="12"/>
          </p:nvPr>
        </p:nvSpPr>
        <p:spPr/>
        <p:txBody>
          <a:bodyPr/>
          <a:lstStyle/>
          <a:p>
            <a:fld id="{14F1411D-0280-154F-AEAC-4C20B7AA46B2}" type="slidenum">
              <a:rPr lang="nl-NL" smtClean="0"/>
              <a:t>53</a:t>
            </a:fld>
            <a:endParaRPr lang="nl-NL"/>
          </a:p>
        </p:txBody>
      </p:sp>
      <p:pic>
        <p:nvPicPr>
          <p:cNvPr id="8194" name="Picture 2" descr="https://res.infoq.com/articles/events-workflow-management/en/resources/3fig9-1513673353142.png">
            <a:extLst>
              <a:ext uri="{FF2B5EF4-FFF2-40B4-BE49-F238E27FC236}">
                <a16:creationId xmlns:a16="http://schemas.microsoft.com/office/drawing/2014/main" id="{95EE07F8-45BC-41BE-BAC6-C20A1F301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534" y="112064"/>
            <a:ext cx="8282705" cy="462451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D17C488-AF91-4840-9637-EDCA28B6C25D}"/>
              </a:ext>
            </a:extLst>
          </p:cNvPr>
          <p:cNvSpPr txBox="1"/>
          <p:nvPr/>
        </p:nvSpPr>
        <p:spPr>
          <a:xfrm>
            <a:off x="509265" y="4755194"/>
            <a:ext cx="4063613" cy="338554"/>
          </a:xfrm>
          <a:prstGeom prst="rect">
            <a:avLst/>
          </a:prstGeom>
          <a:noFill/>
        </p:spPr>
        <p:txBody>
          <a:bodyPr wrap="none" lIns="0" tIns="0" rIns="0" bIns="0" rtlCol="0">
            <a:spAutoFit/>
          </a:bodyPr>
          <a:lstStyle/>
          <a:p>
            <a:r>
              <a:rPr lang="nl-NL" sz="1100" i="1" dirty="0"/>
              <a:t>Source:  </a:t>
            </a:r>
            <a:r>
              <a:rPr lang="nl-NL" sz="1050" i="1" dirty="0"/>
              <a:t>https://www.infoq.com/articles/events-workflow-automation</a:t>
            </a:r>
            <a:endParaRPr lang="en-NL" sz="1050" i="1" dirty="0"/>
          </a:p>
          <a:p>
            <a:endParaRPr lang="en-NL" sz="1100" i="1" dirty="0" err="1"/>
          </a:p>
        </p:txBody>
      </p:sp>
    </p:spTree>
    <p:extLst>
      <p:ext uri="{BB962C8B-B14F-4D97-AF65-F5344CB8AC3E}">
        <p14:creationId xmlns:p14="http://schemas.microsoft.com/office/powerpoint/2010/main" val="2001261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25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9F0A37-5F6C-415A-B452-9C90819649B5}"/>
              </a:ext>
            </a:extLst>
          </p:cNvPr>
          <p:cNvSpPr>
            <a:spLocks noGrp="1"/>
          </p:cNvSpPr>
          <p:nvPr>
            <p:ph type="title"/>
          </p:nvPr>
        </p:nvSpPr>
        <p:spPr/>
        <p:txBody>
          <a:bodyPr/>
          <a:lstStyle/>
          <a:p>
            <a:r>
              <a:rPr lang="nl-NL" dirty="0" err="1"/>
              <a:t>Challenges</a:t>
            </a:r>
            <a:endParaRPr lang="en-NL" dirty="0"/>
          </a:p>
        </p:txBody>
      </p:sp>
      <p:sp>
        <p:nvSpPr>
          <p:cNvPr id="3" name="Content Placeholder 2">
            <a:extLst>
              <a:ext uri="{FF2B5EF4-FFF2-40B4-BE49-F238E27FC236}">
                <a16:creationId xmlns:a16="http://schemas.microsoft.com/office/drawing/2014/main" id="{D18C8BB3-0B66-4EEC-9FBD-C27541DAED8A}"/>
              </a:ext>
            </a:extLst>
          </p:cNvPr>
          <p:cNvSpPr>
            <a:spLocks noGrp="1"/>
          </p:cNvSpPr>
          <p:nvPr>
            <p:ph idx="1"/>
          </p:nvPr>
        </p:nvSpPr>
        <p:spPr>
          <a:xfrm>
            <a:off x="720003" y="831888"/>
            <a:ext cx="6623999" cy="3780000"/>
          </a:xfrm>
        </p:spPr>
        <p:txBody>
          <a:bodyPr/>
          <a:lstStyle/>
          <a:p>
            <a:r>
              <a:rPr lang="nl-NL" dirty="0" err="1"/>
              <a:t>Exactly</a:t>
            </a:r>
            <a:r>
              <a:rPr lang="nl-NL" dirty="0"/>
              <a:t> </a:t>
            </a:r>
            <a:r>
              <a:rPr lang="nl-NL" dirty="0" err="1"/>
              <a:t>once</a:t>
            </a:r>
            <a:r>
              <a:rPr lang="nl-NL" dirty="0"/>
              <a:t> delivery of </a:t>
            </a:r>
            <a:r>
              <a:rPr lang="nl-NL" dirty="0" err="1"/>
              <a:t>task</a:t>
            </a:r>
            <a:r>
              <a:rPr lang="nl-NL" dirty="0"/>
              <a:t> </a:t>
            </a:r>
            <a:r>
              <a:rPr lang="nl-NL" dirty="0" err="1"/>
              <a:t>to</a:t>
            </a:r>
            <a:r>
              <a:rPr lang="nl-NL" dirty="0"/>
              <a:t> actor</a:t>
            </a:r>
          </a:p>
          <a:p>
            <a:pPr lvl="1"/>
            <a:r>
              <a:rPr lang="nl-NL" dirty="0"/>
              <a:t>Lock? Queue? Direct call?</a:t>
            </a:r>
          </a:p>
          <a:p>
            <a:r>
              <a:rPr lang="nl-NL" dirty="0" err="1"/>
              <a:t>Detect</a:t>
            </a:r>
            <a:r>
              <a:rPr lang="nl-NL" dirty="0"/>
              <a:t> </a:t>
            </a:r>
            <a:r>
              <a:rPr lang="nl-NL" dirty="0" err="1"/>
              <a:t>failed</a:t>
            </a:r>
            <a:r>
              <a:rPr lang="nl-NL" dirty="0"/>
              <a:t> | </a:t>
            </a:r>
            <a:r>
              <a:rPr lang="nl-NL" dirty="0" err="1"/>
              <a:t>abandoned</a:t>
            </a:r>
            <a:r>
              <a:rPr lang="nl-NL" dirty="0"/>
              <a:t> </a:t>
            </a:r>
            <a:r>
              <a:rPr lang="nl-NL" dirty="0" err="1"/>
              <a:t>task</a:t>
            </a:r>
            <a:r>
              <a:rPr lang="nl-NL" dirty="0"/>
              <a:t> </a:t>
            </a:r>
            <a:r>
              <a:rPr lang="nl-NL" dirty="0" err="1"/>
              <a:t>execution</a:t>
            </a:r>
            <a:r>
              <a:rPr lang="nl-NL" dirty="0"/>
              <a:t> (&amp; </a:t>
            </a:r>
            <a:r>
              <a:rPr lang="nl-NL" dirty="0" err="1"/>
              <a:t>reschedule</a:t>
            </a:r>
            <a:r>
              <a:rPr lang="nl-NL" dirty="0"/>
              <a:t>)</a:t>
            </a:r>
          </a:p>
          <a:p>
            <a:pPr lvl="1"/>
            <a:r>
              <a:rPr lang="nl-NL" dirty="0" err="1"/>
              <a:t>Heartbeat</a:t>
            </a:r>
            <a:r>
              <a:rPr lang="nl-NL" dirty="0"/>
              <a:t>? </a:t>
            </a:r>
            <a:r>
              <a:rPr lang="nl-NL" dirty="0" err="1"/>
              <a:t>Timeout</a:t>
            </a:r>
            <a:r>
              <a:rPr lang="nl-NL" dirty="0"/>
              <a:t>?</a:t>
            </a:r>
          </a:p>
          <a:p>
            <a:r>
              <a:rPr lang="nl-NL" dirty="0" err="1"/>
              <a:t>Compensation</a:t>
            </a:r>
            <a:r>
              <a:rPr lang="nl-NL" dirty="0"/>
              <a:t> (for </a:t>
            </a:r>
            <a:r>
              <a:rPr lang="nl-NL" dirty="0" err="1"/>
              <a:t>failed</a:t>
            </a:r>
            <a:r>
              <a:rPr lang="nl-NL" dirty="0"/>
              <a:t> transaction) </a:t>
            </a:r>
          </a:p>
          <a:p>
            <a:r>
              <a:rPr lang="nl-NL" dirty="0"/>
              <a:t>Timer events</a:t>
            </a:r>
          </a:p>
          <a:p>
            <a:r>
              <a:rPr lang="nl-NL" dirty="0"/>
              <a:t>Handle </a:t>
            </a:r>
            <a:r>
              <a:rPr lang="nl-NL" dirty="0" err="1"/>
              <a:t>Signals</a:t>
            </a:r>
            <a:r>
              <a:rPr lang="nl-NL" dirty="0"/>
              <a:t>/Events </a:t>
            </a:r>
            <a:r>
              <a:rPr lang="nl-NL" dirty="0" err="1"/>
              <a:t>to</a:t>
            </a:r>
            <a:r>
              <a:rPr lang="nl-NL" dirty="0"/>
              <a:t> impact running </a:t>
            </a:r>
            <a:r>
              <a:rPr lang="nl-NL" dirty="0" err="1"/>
              <a:t>instance</a:t>
            </a:r>
            <a:endParaRPr lang="nl-NL" dirty="0"/>
          </a:p>
          <a:p>
            <a:pPr lvl="1"/>
            <a:r>
              <a:rPr lang="nl-NL" dirty="0" err="1"/>
              <a:t>Correlation</a:t>
            </a:r>
            <a:r>
              <a:rPr lang="nl-NL" dirty="0"/>
              <a:t> (tags/</a:t>
            </a:r>
            <a:r>
              <a:rPr lang="nl-NL" dirty="0" err="1"/>
              <a:t>indexes</a:t>
            </a:r>
            <a:r>
              <a:rPr lang="nl-NL" dirty="0"/>
              <a:t>) </a:t>
            </a:r>
            <a:r>
              <a:rPr lang="nl-NL" dirty="0" err="1"/>
              <a:t>to</a:t>
            </a:r>
            <a:r>
              <a:rPr lang="nl-NL" dirty="0"/>
              <a:t> </a:t>
            </a:r>
            <a:r>
              <a:rPr lang="nl-NL" dirty="0" err="1"/>
              <a:t>locate</a:t>
            </a:r>
            <a:r>
              <a:rPr lang="nl-NL" dirty="0"/>
              <a:t> </a:t>
            </a:r>
            <a:r>
              <a:rPr lang="nl-NL" dirty="0" err="1"/>
              <a:t>impacted</a:t>
            </a:r>
            <a:r>
              <a:rPr lang="nl-NL" dirty="0"/>
              <a:t> </a:t>
            </a:r>
            <a:r>
              <a:rPr lang="nl-NL" dirty="0" err="1"/>
              <a:t>instances</a:t>
            </a:r>
            <a:r>
              <a:rPr lang="nl-NL" dirty="0"/>
              <a:t>  </a:t>
            </a:r>
          </a:p>
          <a:p>
            <a:pPr lvl="1"/>
            <a:r>
              <a:rPr lang="nl-NL" dirty="0" err="1"/>
              <a:t>Communicate</a:t>
            </a:r>
            <a:r>
              <a:rPr lang="nl-NL" dirty="0"/>
              <a:t> </a:t>
            </a:r>
            <a:r>
              <a:rPr lang="nl-NL" dirty="0" err="1"/>
              <a:t>with</a:t>
            </a:r>
            <a:r>
              <a:rPr lang="nl-NL" dirty="0"/>
              <a:t>/</a:t>
            </a:r>
            <a:r>
              <a:rPr lang="nl-NL" dirty="0" err="1"/>
              <a:t>interrupt</a:t>
            </a:r>
            <a:r>
              <a:rPr lang="nl-NL" dirty="0"/>
              <a:t> actors</a:t>
            </a:r>
          </a:p>
          <a:p>
            <a:r>
              <a:rPr lang="nl-NL" dirty="0"/>
              <a:t>Monitor </a:t>
            </a:r>
            <a:r>
              <a:rPr lang="nl-NL" dirty="0" err="1"/>
              <a:t>individual</a:t>
            </a:r>
            <a:r>
              <a:rPr lang="nl-NL" dirty="0"/>
              <a:t> </a:t>
            </a:r>
            <a:r>
              <a:rPr lang="nl-NL" dirty="0" err="1"/>
              <a:t>instances</a:t>
            </a:r>
            <a:r>
              <a:rPr lang="nl-NL" dirty="0"/>
              <a:t> </a:t>
            </a:r>
            <a:r>
              <a:rPr lang="nl-NL" dirty="0" err="1"/>
              <a:t>and</a:t>
            </a:r>
            <a:r>
              <a:rPr lang="nl-NL" dirty="0"/>
              <a:t> </a:t>
            </a:r>
            <a:r>
              <a:rPr lang="nl-NL" dirty="0" err="1"/>
              <a:t>across</a:t>
            </a:r>
            <a:r>
              <a:rPr lang="nl-NL" dirty="0"/>
              <a:t> </a:t>
            </a:r>
            <a:r>
              <a:rPr lang="nl-NL" dirty="0" err="1"/>
              <a:t>instances</a:t>
            </a:r>
            <a:endParaRPr lang="nl-NL" dirty="0"/>
          </a:p>
          <a:p>
            <a:r>
              <a:rPr lang="nl-NL" dirty="0"/>
              <a:t>Deal </a:t>
            </a:r>
            <a:r>
              <a:rPr lang="nl-NL" dirty="0" err="1"/>
              <a:t>with</a:t>
            </a:r>
            <a:r>
              <a:rPr lang="nl-NL" dirty="0"/>
              <a:t> peak load </a:t>
            </a:r>
            <a:r>
              <a:rPr lang="nl-NL" dirty="0" err="1"/>
              <a:t>and</a:t>
            </a:r>
            <a:r>
              <a:rPr lang="nl-NL" dirty="0"/>
              <a:t> high priority </a:t>
            </a:r>
            <a:r>
              <a:rPr lang="nl-NL" dirty="0" err="1"/>
              <a:t>instances</a:t>
            </a:r>
            <a:r>
              <a:rPr lang="nl-NL" dirty="0"/>
              <a:t> </a:t>
            </a:r>
            <a:r>
              <a:rPr lang="nl-NL" dirty="0" err="1"/>
              <a:t>and</a:t>
            </a:r>
            <a:r>
              <a:rPr lang="nl-NL" dirty="0"/>
              <a:t> </a:t>
            </a:r>
            <a:r>
              <a:rPr lang="nl-NL" dirty="0" err="1"/>
              <a:t>tasks</a:t>
            </a:r>
            <a:br>
              <a:rPr lang="nl-NL" dirty="0"/>
            </a:br>
            <a:endParaRPr lang="nl-NL" dirty="0"/>
          </a:p>
          <a:p>
            <a:r>
              <a:rPr lang="nl-NL" dirty="0"/>
              <a:t>Distributed, </a:t>
            </a:r>
            <a:r>
              <a:rPr lang="nl-NL" dirty="0" err="1"/>
              <a:t>scaled</a:t>
            </a:r>
            <a:r>
              <a:rPr lang="nl-NL" dirty="0"/>
              <a:t> &amp; </a:t>
            </a:r>
            <a:r>
              <a:rPr lang="nl-NL" dirty="0" err="1"/>
              <a:t>Ephemeral</a:t>
            </a:r>
            <a:r>
              <a:rPr lang="nl-NL" dirty="0"/>
              <a:t> actors </a:t>
            </a:r>
            <a:r>
              <a:rPr lang="nl-NL" dirty="0" err="1"/>
              <a:t>and</a:t>
            </a:r>
            <a:r>
              <a:rPr lang="nl-NL" dirty="0"/>
              <a:t> workflow engine</a:t>
            </a:r>
          </a:p>
          <a:p>
            <a:r>
              <a:rPr lang="nl-NL" dirty="0"/>
              <a:t>How </a:t>
            </a:r>
            <a:r>
              <a:rPr lang="nl-NL" dirty="0" err="1"/>
              <a:t>to</a:t>
            </a:r>
            <a:r>
              <a:rPr lang="nl-NL" dirty="0"/>
              <a:t> design workflow in a way </a:t>
            </a:r>
            <a:r>
              <a:rPr lang="nl-NL" dirty="0" err="1"/>
              <a:t>that</a:t>
            </a:r>
            <a:r>
              <a:rPr lang="nl-NL" dirty="0"/>
              <a:t> users </a:t>
            </a:r>
            <a:r>
              <a:rPr lang="nl-NL" dirty="0" err="1"/>
              <a:t>understand</a:t>
            </a:r>
            <a:r>
              <a:rPr lang="nl-NL" dirty="0"/>
              <a:t>, IT-</a:t>
            </a:r>
            <a:r>
              <a:rPr lang="nl-NL" dirty="0" err="1"/>
              <a:t>staff</a:t>
            </a:r>
            <a:r>
              <a:rPr lang="nl-NL" dirty="0"/>
              <a:t> </a:t>
            </a:r>
            <a:r>
              <a:rPr lang="nl-NL" dirty="0" err="1"/>
              <a:t>can</a:t>
            </a:r>
            <a:r>
              <a:rPr lang="nl-NL" dirty="0"/>
              <a:t> </a:t>
            </a:r>
            <a:r>
              <a:rPr lang="nl-NL" dirty="0" err="1"/>
              <a:t>create</a:t>
            </a:r>
            <a:r>
              <a:rPr lang="nl-NL" dirty="0"/>
              <a:t> </a:t>
            </a:r>
            <a:r>
              <a:rPr lang="nl-NL" dirty="0" err="1"/>
              <a:t>and</a:t>
            </a:r>
            <a:r>
              <a:rPr lang="nl-NL" dirty="0"/>
              <a:t> workflow engines </a:t>
            </a:r>
            <a:r>
              <a:rPr lang="nl-NL" dirty="0" err="1"/>
              <a:t>can</a:t>
            </a:r>
            <a:r>
              <a:rPr lang="nl-NL" dirty="0"/>
              <a:t> </a:t>
            </a:r>
            <a:r>
              <a:rPr lang="nl-NL" dirty="0" err="1"/>
              <a:t>process</a:t>
            </a:r>
            <a:endParaRPr lang="nl-NL" dirty="0"/>
          </a:p>
          <a:p>
            <a:endParaRPr lang="en-NL" dirty="0"/>
          </a:p>
        </p:txBody>
      </p:sp>
      <p:sp>
        <p:nvSpPr>
          <p:cNvPr id="4" name="Footer Placeholder 3">
            <a:extLst>
              <a:ext uri="{FF2B5EF4-FFF2-40B4-BE49-F238E27FC236}">
                <a16:creationId xmlns:a16="http://schemas.microsoft.com/office/drawing/2014/main" id="{0555270A-98D4-4057-BEFA-0C64D1DED84D}"/>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921EE639-4D5A-4D26-A682-3D411F8919EC}"/>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1905362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usiness process">
            <a:extLst>
              <a:ext uri="{FF2B5EF4-FFF2-40B4-BE49-F238E27FC236}">
                <a16:creationId xmlns:a16="http://schemas.microsoft.com/office/drawing/2014/main" id="{E4F80D9F-33FD-4660-A994-B8DD3243F8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8650" y="2754122"/>
            <a:ext cx="4838700" cy="2101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D8AA315-5D7C-40DB-BC70-F0035D0D791C}"/>
              </a:ext>
            </a:extLst>
          </p:cNvPr>
          <p:cNvSpPr>
            <a:spLocks noGrp="1"/>
          </p:cNvSpPr>
          <p:nvPr>
            <p:ph type="title"/>
          </p:nvPr>
        </p:nvSpPr>
        <p:spPr/>
        <p:txBody>
          <a:bodyPr/>
          <a:lstStyle/>
          <a:p>
            <a:r>
              <a:rPr lang="nl-NL" dirty="0" err="1"/>
              <a:t>Examples</a:t>
            </a:r>
            <a:endParaRPr lang="en-NL" dirty="0"/>
          </a:p>
        </p:txBody>
      </p:sp>
      <p:sp>
        <p:nvSpPr>
          <p:cNvPr id="3" name="Content Placeholder 2">
            <a:extLst>
              <a:ext uri="{FF2B5EF4-FFF2-40B4-BE49-F238E27FC236}">
                <a16:creationId xmlns:a16="http://schemas.microsoft.com/office/drawing/2014/main" id="{D17875D0-9FED-48D0-8283-95963A8BEB0D}"/>
              </a:ext>
            </a:extLst>
          </p:cNvPr>
          <p:cNvSpPr>
            <a:spLocks noGrp="1"/>
          </p:cNvSpPr>
          <p:nvPr>
            <p:ph idx="1"/>
          </p:nvPr>
        </p:nvSpPr>
        <p:spPr/>
        <p:txBody>
          <a:bodyPr/>
          <a:lstStyle/>
          <a:p>
            <a:r>
              <a:rPr lang="nl-NL" dirty="0" err="1"/>
              <a:t>From</a:t>
            </a:r>
            <a:r>
              <a:rPr lang="nl-NL" dirty="0"/>
              <a:t> Webshop Order </a:t>
            </a:r>
            <a:r>
              <a:rPr lang="nl-NL" dirty="0" err="1"/>
              <a:t>to</a:t>
            </a:r>
            <a:r>
              <a:rPr lang="nl-NL" dirty="0"/>
              <a:t> </a:t>
            </a:r>
            <a:r>
              <a:rPr lang="nl-NL" dirty="0" err="1"/>
              <a:t>Fulfillment</a:t>
            </a:r>
            <a:r>
              <a:rPr lang="nl-NL" dirty="0"/>
              <a:t> </a:t>
            </a:r>
            <a:r>
              <a:rPr lang="nl-NL" dirty="0" err="1"/>
              <a:t>and</a:t>
            </a:r>
            <a:r>
              <a:rPr lang="nl-NL" dirty="0"/>
              <a:t> </a:t>
            </a:r>
            <a:r>
              <a:rPr lang="nl-NL" dirty="0" err="1"/>
              <a:t>Invoice</a:t>
            </a:r>
            <a:endParaRPr lang="nl-NL" dirty="0"/>
          </a:p>
          <a:p>
            <a:r>
              <a:rPr lang="nl-NL" dirty="0"/>
              <a:t>CI/CD Pipeline – </a:t>
            </a:r>
            <a:r>
              <a:rPr lang="nl-NL" dirty="0" err="1"/>
              <a:t>from</a:t>
            </a:r>
            <a:r>
              <a:rPr lang="nl-NL" dirty="0"/>
              <a:t> source code </a:t>
            </a:r>
            <a:r>
              <a:rPr lang="nl-NL" dirty="0" err="1"/>
              <a:t>to</a:t>
            </a:r>
            <a:r>
              <a:rPr lang="nl-NL" dirty="0"/>
              <a:t> running container</a:t>
            </a:r>
          </a:p>
          <a:p>
            <a:r>
              <a:rPr lang="nl-NL" dirty="0" err="1"/>
              <a:t>Composite</a:t>
            </a:r>
            <a:r>
              <a:rPr lang="nl-NL" dirty="0"/>
              <a:t> Order (“concert ticket, flight ticket, hotel </a:t>
            </a:r>
            <a:r>
              <a:rPr lang="nl-NL" dirty="0" err="1"/>
              <a:t>reservation</a:t>
            </a:r>
            <a:r>
              <a:rPr lang="nl-NL" dirty="0"/>
              <a:t>, </a:t>
            </a:r>
            <a:r>
              <a:rPr lang="nl-NL" dirty="0" err="1"/>
              <a:t>car</a:t>
            </a:r>
            <a:r>
              <a:rPr lang="nl-NL" dirty="0"/>
              <a:t> </a:t>
            </a:r>
            <a:r>
              <a:rPr lang="nl-NL" dirty="0" err="1"/>
              <a:t>rental</a:t>
            </a:r>
            <a:r>
              <a:rPr lang="nl-NL" dirty="0"/>
              <a:t>”)</a:t>
            </a:r>
          </a:p>
          <a:p>
            <a:r>
              <a:rPr lang="nl-NL" dirty="0"/>
              <a:t>Travel </a:t>
            </a:r>
            <a:r>
              <a:rPr lang="nl-NL" dirty="0" err="1"/>
              <a:t>Approval</a:t>
            </a:r>
            <a:r>
              <a:rPr lang="nl-NL" dirty="0"/>
              <a:t> </a:t>
            </a:r>
            <a:r>
              <a:rPr lang="nl-NL" dirty="0" err="1"/>
              <a:t>process</a:t>
            </a:r>
            <a:endParaRPr lang="nl-NL" dirty="0"/>
          </a:p>
          <a:p>
            <a:r>
              <a:rPr lang="nl-NL" dirty="0"/>
              <a:t>CQRS-</a:t>
            </a:r>
            <a:r>
              <a:rPr lang="nl-NL" dirty="0" err="1"/>
              <a:t>style</a:t>
            </a:r>
            <a:r>
              <a:rPr lang="nl-NL" dirty="0"/>
              <a:t> </a:t>
            </a:r>
            <a:r>
              <a:rPr lang="nl-NL" dirty="0" err="1"/>
              <a:t>refresh</a:t>
            </a:r>
            <a:r>
              <a:rPr lang="nl-NL" dirty="0"/>
              <a:t> of query-stores </a:t>
            </a:r>
            <a:r>
              <a:rPr lang="nl-NL" dirty="0" err="1"/>
              <a:t>upon</a:t>
            </a:r>
            <a:r>
              <a:rPr lang="nl-NL" dirty="0"/>
              <a:t> update of </a:t>
            </a:r>
            <a:r>
              <a:rPr lang="nl-NL" dirty="0" err="1"/>
              <a:t>command</a:t>
            </a:r>
            <a:r>
              <a:rPr lang="nl-NL" dirty="0"/>
              <a:t>-database</a:t>
            </a:r>
          </a:p>
          <a:p>
            <a:r>
              <a:rPr lang="nl-NL" dirty="0"/>
              <a:t>Bid management </a:t>
            </a:r>
            <a:r>
              <a:rPr lang="nl-NL" dirty="0" err="1"/>
              <a:t>process</a:t>
            </a:r>
            <a:endParaRPr lang="nl-NL" dirty="0"/>
          </a:p>
          <a:p>
            <a:r>
              <a:rPr lang="nl-NL" dirty="0" err="1"/>
              <a:t>From</a:t>
            </a:r>
            <a:r>
              <a:rPr lang="nl-NL" dirty="0"/>
              <a:t> Blood Sample </a:t>
            </a:r>
            <a:r>
              <a:rPr lang="nl-NL" dirty="0" err="1"/>
              <a:t>to</a:t>
            </a:r>
            <a:r>
              <a:rPr lang="nl-NL" dirty="0"/>
              <a:t> Lab </a:t>
            </a:r>
            <a:r>
              <a:rPr lang="nl-NL" dirty="0" err="1"/>
              <a:t>Results</a:t>
            </a:r>
            <a:r>
              <a:rPr lang="nl-NL" dirty="0"/>
              <a:t> </a:t>
            </a:r>
            <a:r>
              <a:rPr lang="nl-NL" dirty="0" err="1"/>
              <a:t>and</a:t>
            </a:r>
            <a:r>
              <a:rPr lang="nl-NL" dirty="0"/>
              <a:t> Notification</a:t>
            </a:r>
          </a:p>
          <a:p>
            <a:r>
              <a:rPr lang="nl-NL" dirty="0" err="1"/>
              <a:t>Nightly</a:t>
            </a:r>
            <a:r>
              <a:rPr lang="nl-NL" dirty="0"/>
              <a:t> job </a:t>
            </a:r>
            <a:r>
              <a:rPr lang="nl-NL" dirty="0" err="1"/>
              <a:t>to</a:t>
            </a:r>
            <a:r>
              <a:rPr lang="nl-NL" dirty="0"/>
              <a:t> </a:t>
            </a:r>
            <a:r>
              <a:rPr lang="nl-NL" dirty="0" err="1"/>
              <a:t>process</a:t>
            </a:r>
            <a:r>
              <a:rPr lang="nl-NL" dirty="0"/>
              <a:t> data [in </a:t>
            </a:r>
            <a:r>
              <a:rPr lang="nl-NL" dirty="0" err="1"/>
              <a:t>several</a:t>
            </a:r>
            <a:r>
              <a:rPr lang="nl-NL" dirty="0"/>
              <a:t> steps]</a:t>
            </a:r>
          </a:p>
          <a:p>
            <a:r>
              <a:rPr lang="nl-NL" dirty="0" err="1"/>
              <a:t>Process</a:t>
            </a:r>
            <a:r>
              <a:rPr lang="nl-NL" dirty="0"/>
              <a:t> complex </a:t>
            </a:r>
            <a:r>
              <a:rPr lang="nl-NL" dirty="0" err="1"/>
              <a:t>incoming</a:t>
            </a:r>
            <a:r>
              <a:rPr lang="nl-NL" dirty="0"/>
              <a:t> </a:t>
            </a:r>
            <a:r>
              <a:rPr lang="nl-NL" dirty="0" err="1"/>
              <a:t>message</a:t>
            </a:r>
            <a:r>
              <a:rPr lang="nl-NL" dirty="0"/>
              <a:t> </a:t>
            </a:r>
            <a:r>
              <a:rPr lang="nl-NL" dirty="0" err="1"/>
              <a:t>into</a:t>
            </a:r>
            <a:r>
              <a:rPr lang="nl-NL" dirty="0"/>
              <a:t> </a:t>
            </a:r>
            <a:br>
              <a:rPr lang="nl-NL" dirty="0"/>
            </a:br>
            <a:r>
              <a:rPr lang="nl-NL" dirty="0"/>
              <a:t>multiple </a:t>
            </a:r>
            <a:r>
              <a:rPr lang="nl-NL" dirty="0" err="1"/>
              <a:t>domains</a:t>
            </a:r>
            <a:r>
              <a:rPr lang="nl-NL" dirty="0"/>
              <a:t> [</a:t>
            </a:r>
            <a:r>
              <a:rPr lang="nl-NL" dirty="0" err="1"/>
              <a:t>and</a:t>
            </a:r>
            <a:r>
              <a:rPr lang="nl-NL" dirty="0"/>
              <a:t> data stores]</a:t>
            </a:r>
          </a:p>
          <a:p>
            <a:r>
              <a:rPr lang="nl-NL" dirty="0" err="1"/>
              <a:t>From</a:t>
            </a:r>
            <a:r>
              <a:rPr lang="nl-NL" dirty="0"/>
              <a:t> “order food </a:t>
            </a:r>
            <a:r>
              <a:rPr lang="nl-NL" dirty="0" err="1"/>
              <a:t>to</a:t>
            </a:r>
            <a:r>
              <a:rPr lang="nl-NL" dirty="0"/>
              <a:t> </a:t>
            </a:r>
            <a:r>
              <a:rPr lang="nl-NL" dirty="0" err="1"/>
              <a:t>deliver</a:t>
            </a:r>
            <a:r>
              <a:rPr lang="nl-NL" dirty="0"/>
              <a:t> </a:t>
            </a:r>
            <a:r>
              <a:rPr lang="nl-NL" dirty="0" err="1"/>
              <a:t>meal</a:t>
            </a:r>
            <a:r>
              <a:rPr lang="nl-NL" dirty="0"/>
              <a:t>”</a:t>
            </a:r>
          </a:p>
          <a:p>
            <a:r>
              <a:rPr lang="nl-NL" dirty="0" err="1"/>
              <a:t>ChatBot</a:t>
            </a:r>
            <a:r>
              <a:rPr lang="nl-NL" dirty="0"/>
              <a:t> – </a:t>
            </a:r>
            <a:r>
              <a:rPr lang="nl-NL" dirty="0" err="1"/>
              <a:t>conversation</a:t>
            </a:r>
            <a:r>
              <a:rPr lang="nl-NL" dirty="0"/>
              <a:t> flow</a:t>
            </a:r>
          </a:p>
          <a:p>
            <a:r>
              <a:rPr lang="nl-NL" dirty="0" err="1"/>
              <a:t>Synchronous</a:t>
            </a:r>
            <a:r>
              <a:rPr lang="nl-NL" dirty="0"/>
              <a:t> Service Call </a:t>
            </a:r>
            <a:r>
              <a:rPr lang="nl-NL" dirty="0" err="1"/>
              <a:t>Retry</a:t>
            </a:r>
            <a:r>
              <a:rPr lang="nl-NL" dirty="0"/>
              <a:t> </a:t>
            </a:r>
          </a:p>
          <a:p>
            <a:r>
              <a:rPr lang="nl-NL" dirty="0"/>
              <a:t>…</a:t>
            </a:r>
          </a:p>
          <a:p>
            <a:endParaRPr lang="en-NL" dirty="0"/>
          </a:p>
        </p:txBody>
      </p:sp>
      <p:sp>
        <p:nvSpPr>
          <p:cNvPr id="4" name="Footer Placeholder 3">
            <a:extLst>
              <a:ext uri="{FF2B5EF4-FFF2-40B4-BE49-F238E27FC236}">
                <a16:creationId xmlns:a16="http://schemas.microsoft.com/office/drawing/2014/main" id="{8377C5AB-71EE-45C7-9D58-77D1F13A9707}"/>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B4DD122-2905-412A-9E9B-CE90B66774DB}"/>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3933364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E4E43-9F9A-4C6F-B6BE-2CC182A3287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ADAAB5A-198A-47AB-8BCB-2907C9A038C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D33128F-080C-4537-B3CD-47376A8C7309}"/>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70C6D4E5-CC36-4D54-89C9-FFC478B324E1}"/>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13314" name="Picture 2" descr="https://storage.googleapis.com/cdn.thenewstack.io/media/2018/03/4a4c6c2a-bernd1.png">
            <a:extLst>
              <a:ext uri="{FF2B5EF4-FFF2-40B4-BE49-F238E27FC236}">
                <a16:creationId xmlns:a16="http://schemas.microsoft.com/office/drawing/2014/main" id="{ED73D805-A25D-4550-A009-F5849635E4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892" y="31500"/>
            <a:ext cx="7807570" cy="47820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71A3294-AAD2-4F87-8A3C-8A12EA23A0AE}"/>
              </a:ext>
            </a:extLst>
          </p:cNvPr>
          <p:cNvSpPr txBox="1"/>
          <p:nvPr/>
        </p:nvSpPr>
        <p:spPr>
          <a:xfrm>
            <a:off x="464432" y="4785162"/>
            <a:ext cx="6601166" cy="184666"/>
          </a:xfrm>
          <a:prstGeom prst="rect">
            <a:avLst/>
          </a:prstGeom>
          <a:noFill/>
        </p:spPr>
        <p:txBody>
          <a:bodyPr wrap="none" lIns="0" tIns="0" rIns="0" bIns="0" rtlCol="0">
            <a:spAutoFit/>
          </a:bodyPr>
          <a:lstStyle/>
          <a:p>
            <a:r>
              <a:rPr lang="nl-NL" sz="1200" i="1" dirty="0"/>
              <a:t>Source: https://thenewstack.io/5-workflow-automation-use-cases-you-might-not-have-considered/</a:t>
            </a:r>
            <a:endParaRPr lang="en-NL" sz="1200" i="1" dirty="0" err="1"/>
          </a:p>
        </p:txBody>
      </p:sp>
    </p:spTree>
    <p:extLst>
      <p:ext uri="{BB962C8B-B14F-4D97-AF65-F5344CB8AC3E}">
        <p14:creationId xmlns:p14="http://schemas.microsoft.com/office/powerpoint/2010/main" val="321890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A01A6-40CB-4139-A359-AB4F2B720469}"/>
              </a:ext>
            </a:extLst>
          </p:cNvPr>
          <p:cNvSpPr>
            <a:spLocks noGrp="1"/>
          </p:cNvSpPr>
          <p:nvPr>
            <p:ph type="title"/>
          </p:nvPr>
        </p:nvSpPr>
        <p:spPr/>
        <p:txBody>
          <a:bodyPr/>
          <a:lstStyle/>
          <a:p>
            <a:r>
              <a:rPr lang="nl-NL" dirty="0" err="1"/>
              <a:t>Constituents</a:t>
            </a:r>
            <a:r>
              <a:rPr lang="nl-NL" dirty="0"/>
              <a:t> of a Workflow</a:t>
            </a:r>
            <a:endParaRPr lang="en-NL" dirty="0"/>
          </a:p>
        </p:txBody>
      </p:sp>
      <p:sp>
        <p:nvSpPr>
          <p:cNvPr id="3" name="Content Placeholder 2">
            <a:extLst>
              <a:ext uri="{FF2B5EF4-FFF2-40B4-BE49-F238E27FC236}">
                <a16:creationId xmlns:a16="http://schemas.microsoft.com/office/drawing/2014/main" id="{C92E9CC6-1407-4DF2-B5DD-1933C51AF937}"/>
              </a:ext>
            </a:extLst>
          </p:cNvPr>
          <p:cNvSpPr>
            <a:spLocks noGrp="1"/>
          </p:cNvSpPr>
          <p:nvPr>
            <p:ph idx="1"/>
          </p:nvPr>
        </p:nvSpPr>
        <p:spPr>
          <a:xfrm>
            <a:off x="720003" y="778431"/>
            <a:ext cx="7703997" cy="3780000"/>
          </a:xfrm>
        </p:spPr>
        <p:txBody>
          <a:bodyPr/>
          <a:lstStyle/>
          <a:p>
            <a:r>
              <a:rPr lang="nl-NL" dirty="0" err="1"/>
              <a:t>Activities</a:t>
            </a:r>
            <a:r>
              <a:rPr lang="nl-NL" dirty="0"/>
              <a:t> (&amp; </a:t>
            </a:r>
            <a:r>
              <a:rPr lang="nl-NL" dirty="0" err="1"/>
              <a:t>roles</a:t>
            </a:r>
            <a:r>
              <a:rPr lang="nl-NL" dirty="0"/>
              <a:t>)</a:t>
            </a:r>
          </a:p>
          <a:p>
            <a:r>
              <a:rPr lang="nl-NL" dirty="0"/>
              <a:t>Flow logic</a:t>
            </a:r>
          </a:p>
          <a:p>
            <a:pPr lvl="1"/>
            <a:r>
              <a:rPr lang="nl-NL" dirty="0" err="1"/>
              <a:t>Sequence</a:t>
            </a:r>
            <a:endParaRPr lang="nl-NL" dirty="0"/>
          </a:p>
          <a:p>
            <a:pPr lvl="1"/>
            <a:r>
              <a:rPr lang="nl-NL" dirty="0" err="1"/>
              <a:t>Conditional</a:t>
            </a:r>
            <a:r>
              <a:rPr lang="nl-NL" dirty="0"/>
              <a:t> </a:t>
            </a:r>
          </a:p>
          <a:p>
            <a:pPr lvl="1"/>
            <a:r>
              <a:rPr lang="nl-NL" dirty="0"/>
              <a:t>Events (</a:t>
            </a:r>
            <a:r>
              <a:rPr lang="nl-NL" dirty="0" err="1"/>
              <a:t>including</a:t>
            </a:r>
            <a:r>
              <a:rPr lang="nl-NL" dirty="0"/>
              <a:t> time)</a:t>
            </a:r>
          </a:p>
          <a:p>
            <a:pPr lvl="1"/>
            <a:r>
              <a:rPr lang="nl-NL" dirty="0"/>
              <a:t>Loop</a:t>
            </a:r>
          </a:p>
          <a:p>
            <a:pPr lvl="1"/>
            <a:r>
              <a:rPr lang="nl-NL" dirty="0" err="1"/>
              <a:t>Parallellism</a:t>
            </a:r>
            <a:endParaRPr lang="nl-NL" dirty="0"/>
          </a:p>
          <a:p>
            <a:pPr lvl="1"/>
            <a:r>
              <a:rPr lang="nl-NL" dirty="0"/>
              <a:t>Deadlines</a:t>
            </a:r>
          </a:p>
          <a:p>
            <a:r>
              <a:rPr lang="nl-NL" dirty="0"/>
              <a:t>Events </a:t>
            </a:r>
            <a:r>
              <a:rPr lang="nl-NL" dirty="0" err="1"/>
              <a:t>and</a:t>
            </a:r>
            <a:r>
              <a:rPr lang="nl-NL" dirty="0"/>
              <a:t> </a:t>
            </a:r>
            <a:r>
              <a:rPr lang="nl-NL" dirty="0" err="1"/>
              <a:t>Signals</a:t>
            </a:r>
            <a:r>
              <a:rPr lang="nl-NL" dirty="0"/>
              <a:t> </a:t>
            </a:r>
            <a:r>
              <a:rPr lang="nl-NL" dirty="0" err="1"/>
              <a:t>that</a:t>
            </a:r>
            <a:r>
              <a:rPr lang="nl-NL" dirty="0"/>
              <a:t> trigger or </a:t>
            </a:r>
            <a:r>
              <a:rPr lang="nl-NL" dirty="0" err="1"/>
              <a:t>influence</a:t>
            </a:r>
            <a:r>
              <a:rPr lang="nl-NL" dirty="0"/>
              <a:t> </a:t>
            </a:r>
          </a:p>
          <a:p>
            <a:r>
              <a:rPr lang="nl-NL" dirty="0"/>
              <a:t>Transaction </a:t>
            </a:r>
            <a:r>
              <a:rPr lang="nl-NL" dirty="0" err="1"/>
              <a:t>boundaries</a:t>
            </a:r>
            <a:endParaRPr lang="nl-NL" dirty="0"/>
          </a:p>
          <a:p>
            <a:pPr lvl="1"/>
            <a:r>
              <a:rPr lang="nl-NL" dirty="0" err="1"/>
              <a:t>Succeed</a:t>
            </a:r>
            <a:r>
              <a:rPr lang="nl-NL" dirty="0"/>
              <a:t> or </a:t>
            </a:r>
            <a:r>
              <a:rPr lang="nl-NL" dirty="0" err="1"/>
              <a:t>rollback</a:t>
            </a:r>
            <a:r>
              <a:rPr lang="nl-NL" dirty="0"/>
              <a:t> </a:t>
            </a:r>
            <a:r>
              <a:rPr lang="nl-NL" dirty="0" err="1"/>
              <a:t>together</a:t>
            </a:r>
            <a:endParaRPr lang="nl-NL" dirty="0"/>
          </a:p>
          <a:p>
            <a:r>
              <a:rPr lang="nl-NL" dirty="0" err="1"/>
              <a:t>Exceptions</a:t>
            </a:r>
            <a:r>
              <a:rPr lang="nl-NL" dirty="0"/>
              <a:t>, non-happy-flow, </a:t>
            </a:r>
            <a:r>
              <a:rPr lang="nl-NL" dirty="0" err="1"/>
              <a:t>compensation</a:t>
            </a:r>
            <a:r>
              <a:rPr lang="nl-NL" dirty="0"/>
              <a:t> </a:t>
            </a:r>
            <a:r>
              <a:rPr lang="nl-NL" dirty="0" err="1"/>
              <a:t>handlers</a:t>
            </a:r>
            <a:endParaRPr lang="nl-NL" dirty="0"/>
          </a:p>
          <a:p>
            <a:r>
              <a:rPr lang="nl-NL" dirty="0"/>
              <a:t>State – data </a:t>
            </a:r>
            <a:r>
              <a:rPr lang="nl-NL" dirty="0" err="1"/>
              <a:t>associated</a:t>
            </a:r>
            <a:r>
              <a:rPr lang="nl-NL" dirty="0"/>
              <a:t> </a:t>
            </a:r>
            <a:r>
              <a:rPr lang="nl-NL" dirty="0" err="1"/>
              <a:t>with</a:t>
            </a:r>
            <a:r>
              <a:rPr lang="nl-NL" dirty="0"/>
              <a:t> </a:t>
            </a:r>
            <a:r>
              <a:rPr lang="nl-NL" dirty="0" err="1"/>
              <a:t>an</a:t>
            </a:r>
            <a:r>
              <a:rPr lang="nl-NL" dirty="0"/>
              <a:t> </a:t>
            </a:r>
            <a:r>
              <a:rPr lang="nl-NL" dirty="0" err="1"/>
              <a:t>instance</a:t>
            </a:r>
            <a:r>
              <a:rPr lang="nl-NL" dirty="0"/>
              <a:t> of a workflow</a:t>
            </a:r>
          </a:p>
          <a:p>
            <a:pPr lvl="1"/>
            <a:r>
              <a:rPr lang="nl-NL" dirty="0" err="1"/>
              <a:t>Including</a:t>
            </a:r>
            <a:r>
              <a:rPr lang="nl-NL" dirty="0"/>
              <a:t> </a:t>
            </a:r>
            <a:r>
              <a:rPr lang="nl-NL" dirty="0" err="1"/>
              <a:t>the</a:t>
            </a:r>
            <a:r>
              <a:rPr lang="nl-NL" dirty="0"/>
              <a:t> </a:t>
            </a:r>
            <a:r>
              <a:rPr lang="nl-NL" dirty="0" err="1"/>
              <a:t>progress</a:t>
            </a:r>
            <a:r>
              <a:rPr lang="nl-NL" dirty="0"/>
              <a:t> &amp; status of </a:t>
            </a:r>
            <a:r>
              <a:rPr lang="nl-NL" dirty="0" err="1"/>
              <a:t>the</a:t>
            </a:r>
            <a:r>
              <a:rPr lang="nl-NL" dirty="0"/>
              <a:t> </a:t>
            </a:r>
            <a:r>
              <a:rPr lang="nl-NL" dirty="0" err="1"/>
              <a:t>instance</a:t>
            </a:r>
            <a:r>
              <a:rPr lang="nl-NL" dirty="0"/>
              <a:t> (</a:t>
            </a:r>
            <a:r>
              <a:rPr lang="nl-NL" i="1" dirty="0" err="1"/>
              <a:t>where</a:t>
            </a:r>
            <a:r>
              <a:rPr lang="nl-NL" i="1" dirty="0"/>
              <a:t> are we at?</a:t>
            </a:r>
            <a:r>
              <a:rPr lang="nl-NL" dirty="0"/>
              <a:t>)</a:t>
            </a:r>
          </a:p>
          <a:p>
            <a:r>
              <a:rPr lang="nl-NL" dirty="0"/>
              <a:t>Business indicators (per </a:t>
            </a:r>
            <a:r>
              <a:rPr lang="nl-NL" dirty="0" err="1"/>
              <a:t>instance</a:t>
            </a:r>
            <a:r>
              <a:rPr lang="nl-NL" dirty="0"/>
              <a:t> </a:t>
            </a:r>
            <a:r>
              <a:rPr lang="nl-NL" dirty="0" err="1"/>
              <a:t>and</a:t>
            </a:r>
            <a:r>
              <a:rPr lang="nl-NL" dirty="0"/>
              <a:t> </a:t>
            </a:r>
            <a:r>
              <a:rPr lang="nl-NL" dirty="0" err="1"/>
              <a:t>across</a:t>
            </a:r>
            <a:r>
              <a:rPr lang="nl-NL" dirty="0"/>
              <a:t> </a:t>
            </a:r>
            <a:r>
              <a:rPr lang="nl-NL" dirty="0" err="1"/>
              <a:t>instances</a:t>
            </a:r>
            <a:r>
              <a:rPr lang="nl-NL" dirty="0"/>
              <a:t>) &amp; business monitoring</a:t>
            </a:r>
            <a:endParaRPr lang="en-NL" dirty="0"/>
          </a:p>
        </p:txBody>
      </p:sp>
      <p:sp>
        <p:nvSpPr>
          <p:cNvPr id="4" name="Footer Placeholder 3">
            <a:extLst>
              <a:ext uri="{FF2B5EF4-FFF2-40B4-BE49-F238E27FC236}">
                <a16:creationId xmlns:a16="http://schemas.microsoft.com/office/drawing/2014/main" id="{07903BF6-026A-4EDA-9101-FCF8540E1C96}"/>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4CBA582C-2416-41B1-B4F1-BDE63E30B8A4}"/>
              </a:ext>
            </a:extLst>
          </p:cNvPr>
          <p:cNvSpPr>
            <a:spLocks noGrp="1"/>
          </p:cNvSpPr>
          <p:nvPr>
            <p:ph type="sldNum" sz="quarter" idx="12"/>
          </p:nvPr>
        </p:nvSpPr>
        <p:spPr/>
        <p:txBody>
          <a:bodyPr/>
          <a:lstStyle/>
          <a:p>
            <a:fld id="{14F1411D-0280-154F-AEAC-4C20B7AA46B2}" type="slidenum">
              <a:rPr lang="nl-NL" smtClean="0"/>
              <a:t>8</a:t>
            </a:fld>
            <a:endParaRPr lang="nl-NL"/>
          </a:p>
        </p:txBody>
      </p:sp>
      <p:pic>
        <p:nvPicPr>
          <p:cNvPr id="7" name="Picture 6" descr="Image result for workflow">
            <a:extLst>
              <a:ext uri="{FF2B5EF4-FFF2-40B4-BE49-F238E27FC236}">
                <a16:creationId xmlns:a16="http://schemas.microsoft.com/office/drawing/2014/main" id="{47E1272C-EF45-46A5-80EA-94D4100624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1" y="295535"/>
            <a:ext cx="3768024" cy="2373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12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79DD7-E596-4C47-9FA3-89CF15ADAE6F}"/>
              </a:ext>
            </a:extLst>
          </p:cNvPr>
          <p:cNvSpPr>
            <a:spLocks noGrp="1"/>
          </p:cNvSpPr>
          <p:nvPr>
            <p:ph type="title"/>
          </p:nvPr>
        </p:nvSpPr>
        <p:spPr/>
        <p:txBody>
          <a:bodyPr/>
          <a:lstStyle/>
          <a:p>
            <a:r>
              <a:rPr lang="nl-NL" dirty="0"/>
              <a:t>Workflow Design | Blueprint</a:t>
            </a:r>
            <a:endParaRPr lang="en-NL" dirty="0"/>
          </a:p>
        </p:txBody>
      </p:sp>
      <p:sp>
        <p:nvSpPr>
          <p:cNvPr id="3" name="Content Placeholder 2">
            <a:extLst>
              <a:ext uri="{FF2B5EF4-FFF2-40B4-BE49-F238E27FC236}">
                <a16:creationId xmlns:a16="http://schemas.microsoft.com/office/drawing/2014/main" id="{0A74A52D-29BC-4446-8D1E-0550B55ED387}"/>
              </a:ext>
            </a:extLst>
          </p:cNvPr>
          <p:cNvSpPr>
            <a:spLocks noGrp="1"/>
          </p:cNvSpPr>
          <p:nvPr>
            <p:ph idx="1"/>
          </p:nvPr>
        </p:nvSpPr>
        <p:spPr/>
        <p:txBody>
          <a:bodyPr/>
          <a:lstStyle/>
          <a:p>
            <a:r>
              <a:rPr lang="nl-NL" dirty="0"/>
              <a:t>Communication </a:t>
            </a:r>
            <a:r>
              <a:rPr lang="nl-NL" dirty="0" err="1"/>
              <a:t>with</a:t>
            </a:r>
            <a:r>
              <a:rPr lang="nl-NL" dirty="0"/>
              <a:t> business</a:t>
            </a:r>
          </a:p>
          <a:p>
            <a:r>
              <a:rPr lang="nl-NL" dirty="0"/>
              <a:t>Input for </a:t>
            </a:r>
            <a:r>
              <a:rPr lang="nl-NL" dirty="0" err="1"/>
              <a:t>implementation</a:t>
            </a:r>
            <a:r>
              <a:rPr lang="nl-NL" dirty="0"/>
              <a:t> of workflow</a:t>
            </a:r>
          </a:p>
          <a:p>
            <a:r>
              <a:rPr lang="nl-NL" dirty="0"/>
              <a:t>Input for </a:t>
            </a:r>
            <a:r>
              <a:rPr lang="nl-NL" dirty="0" err="1"/>
              <a:t>implementing</a:t>
            </a:r>
            <a:r>
              <a:rPr lang="nl-NL" dirty="0"/>
              <a:t> business monitoring &amp; </a:t>
            </a:r>
            <a:r>
              <a:rPr lang="nl-NL" dirty="0" err="1"/>
              <a:t>reporting</a:t>
            </a:r>
            <a:endParaRPr lang="nl-NL" dirty="0"/>
          </a:p>
          <a:p>
            <a:r>
              <a:rPr lang="nl-NL" dirty="0"/>
              <a:t>Input for a workflow engine – </a:t>
            </a:r>
            <a:r>
              <a:rPr lang="nl-NL" dirty="0" err="1"/>
              <a:t>to</a:t>
            </a:r>
            <a:r>
              <a:rPr lang="nl-NL" dirty="0"/>
              <a:t> </a:t>
            </a:r>
            <a:r>
              <a:rPr lang="nl-NL" dirty="0" err="1"/>
              <a:t>execute</a:t>
            </a:r>
            <a:endParaRPr lang="nl-NL" dirty="0"/>
          </a:p>
          <a:p>
            <a:endParaRPr lang="nl-NL" dirty="0"/>
          </a:p>
          <a:p>
            <a:endParaRPr lang="nl-NL" dirty="0"/>
          </a:p>
          <a:p>
            <a:r>
              <a:rPr lang="nl-NL" dirty="0" err="1"/>
              <a:t>Examples</a:t>
            </a:r>
            <a:r>
              <a:rPr lang="nl-NL" dirty="0"/>
              <a:t> of </a:t>
            </a:r>
            <a:r>
              <a:rPr lang="nl-NL" dirty="0" err="1"/>
              <a:t>formal</a:t>
            </a:r>
            <a:r>
              <a:rPr lang="nl-NL" dirty="0"/>
              <a:t> </a:t>
            </a:r>
            <a:r>
              <a:rPr lang="nl-NL" dirty="0" err="1"/>
              <a:t>notation</a:t>
            </a:r>
            <a:r>
              <a:rPr lang="nl-NL" dirty="0"/>
              <a:t> </a:t>
            </a:r>
            <a:r>
              <a:rPr lang="nl-NL" dirty="0" err="1"/>
              <a:t>methods</a:t>
            </a:r>
            <a:r>
              <a:rPr lang="nl-NL" dirty="0"/>
              <a:t>:</a:t>
            </a:r>
          </a:p>
          <a:p>
            <a:pPr lvl="1"/>
            <a:r>
              <a:rPr lang="nl-NL" dirty="0"/>
              <a:t>BPMN</a:t>
            </a:r>
          </a:p>
          <a:p>
            <a:pPr lvl="1"/>
            <a:r>
              <a:rPr lang="nl-NL" dirty="0"/>
              <a:t>BPEL</a:t>
            </a:r>
          </a:p>
          <a:p>
            <a:pPr lvl="1"/>
            <a:r>
              <a:rPr lang="nl-NL" dirty="0"/>
              <a:t>CMMN</a:t>
            </a:r>
            <a:br>
              <a:rPr lang="nl-NL" dirty="0"/>
            </a:br>
            <a:endParaRPr lang="nl-NL" dirty="0"/>
          </a:p>
          <a:p>
            <a:pPr lvl="1"/>
            <a:r>
              <a:rPr lang="nl-NL" dirty="0" err="1"/>
              <a:t>Harel</a:t>
            </a:r>
            <a:r>
              <a:rPr lang="nl-NL" dirty="0"/>
              <a:t> </a:t>
            </a:r>
            <a:r>
              <a:rPr lang="nl-NL" dirty="0" err="1"/>
              <a:t>Statecharts</a:t>
            </a:r>
            <a:endParaRPr lang="nl-NL" dirty="0"/>
          </a:p>
          <a:p>
            <a:pPr lvl="1"/>
            <a:r>
              <a:rPr lang="nl-NL" dirty="0"/>
              <a:t>State </a:t>
            </a:r>
            <a:r>
              <a:rPr lang="nl-NL" dirty="0" err="1"/>
              <a:t>Diagrams</a:t>
            </a:r>
            <a:endParaRPr lang="nl-NL" dirty="0"/>
          </a:p>
          <a:p>
            <a:pPr lvl="1"/>
            <a:r>
              <a:rPr lang="nl-NL" dirty="0"/>
              <a:t>Petri net</a:t>
            </a:r>
            <a:endParaRPr lang="en-NL" dirty="0"/>
          </a:p>
        </p:txBody>
      </p:sp>
      <p:sp>
        <p:nvSpPr>
          <p:cNvPr id="4" name="Footer Placeholder 3">
            <a:extLst>
              <a:ext uri="{FF2B5EF4-FFF2-40B4-BE49-F238E27FC236}">
                <a16:creationId xmlns:a16="http://schemas.microsoft.com/office/drawing/2014/main" id="{31C9FBC4-EB93-4718-BBD7-4113A0ABFB61}"/>
              </a:ext>
            </a:extLst>
          </p:cNvPr>
          <p:cNvSpPr>
            <a:spLocks noGrp="1"/>
          </p:cNvSpPr>
          <p:nvPr>
            <p:ph type="ftr" sz="quarter" idx="11"/>
          </p:nvPr>
        </p:nvSpPr>
        <p:spPr/>
        <p:txBody>
          <a:bodyPr/>
          <a:lstStyle/>
          <a:p>
            <a:r>
              <a:rPr lang="en-US"/>
              <a:t>A Cloud- and Container-Based Approach to Microservices-Powered Workflows</a:t>
            </a:r>
            <a:endParaRPr lang="nl-NL" dirty="0"/>
          </a:p>
        </p:txBody>
      </p:sp>
      <p:sp>
        <p:nvSpPr>
          <p:cNvPr id="5" name="Slide Number Placeholder 4">
            <a:extLst>
              <a:ext uri="{FF2B5EF4-FFF2-40B4-BE49-F238E27FC236}">
                <a16:creationId xmlns:a16="http://schemas.microsoft.com/office/drawing/2014/main" id="{3D9E888D-6351-47BC-93E0-30D64D19D3AD}"/>
              </a:ext>
            </a:extLst>
          </p:cNvPr>
          <p:cNvSpPr>
            <a:spLocks noGrp="1"/>
          </p:cNvSpPr>
          <p:nvPr>
            <p:ph type="sldNum" sz="quarter" idx="12"/>
          </p:nvPr>
        </p:nvSpPr>
        <p:spPr/>
        <p:txBody>
          <a:bodyPr/>
          <a:lstStyle/>
          <a:p>
            <a:fld id="{14F1411D-0280-154F-AEAC-4C20B7AA46B2}" type="slidenum">
              <a:rPr lang="nl-NL" smtClean="0"/>
              <a:t>9</a:t>
            </a:fld>
            <a:endParaRPr lang="nl-NL"/>
          </a:p>
        </p:txBody>
      </p:sp>
      <p:pic>
        <p:nvPicPr>
          <p:cNvPr id="2050" name="Picture 2" descr="https://cdn-images-1.medium.com/max/1000/0*Sp_eR3qz6X2w-vPo.">
            <a:extLst>
              <a:ext uri="{FF2B5EF4-FFF2-40B4-BE49-F238E27FC236}">
                <a16:creationId xmlns:a16="http://schemas.microsoft.com/office/drawing/2014/main" id="{A18FDEB6-EF3E-472E-8A03-802C780137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9039" y="897187"/>
            <a:ext cx="3209925"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7514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31208</TotalTime>
  <Words>3252</Words>
  <Application>Microsoft Office PowerPoint</Application>
  <PresentationFormat>On-screen Show (16:9)</PresentationFormat>
  <Paragraphs>738</Paragraphs>
  <Slides>55</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55</vt:i4>
      </vt:variant>
    </vt:vector>
  </HeadingPairs>
  <TitlesOfParts>
    <vt:vector size="63" baseType="lpstr">
      <vt:lpstr>Arial</vt:lpstr>
      <vt:lpstr>Arial Narrow</vt:lpstr>
      <vt:lpstr>Arial Unicode MS</vt:lpstr>
      <vt:lpstr>Calibri</vt:lpstr>
      <vt:lpstr>MV Boli</vt:lpstr>
      <vt:lpstr>Wingdings</vt:lpstr>
      <vt:lpstr>Office-thema</vt:lpstr>
      <vt:lpstr>AMIS_WIDESCREEN</vt:lpstr>
      <vt:lpstr>A Cloud- and Container-Based Approach to Microservices-Powered Workflows  </vt:lpstr>
      <vt:lpstr>Lucas Jellema Architect / Developer  1994 started in IT at Oracle  2002 joined AMIS Currently CTO &amp; Solution Architect </vt:lpstr>
      <vt:lpstr>Overview</vt:lpstr>
      <vt:lpstr>Defining Workflow</vt:lpstr>
      <vt:lpstr>Objectives</vt:lpstr>
      <vt:lpstr>Examples</vt:lpstr>
      <vt:lpstr>PowerPoint Presentation</vt:lpstr>
      <vt:lpstr>Constituents of a Workflow</vt:lpstr>
      <vt:lpstr>Workflow Design | Blueprint</vt:lpstr>
      <vt:lpstr>Examples of workflow designs</vt:lpstr>
      <vt:lpstr>At the core</vt:lpstr>
      <vt:lpstr>Tasks go through states</vt:lpstr>
      <vt:lpstr>Workflow instances go through states Both from a Business and an Operational perspective</vt:lpstr>
      <vt:lpstr>Microservices</vt:lpstr>
      <vt:lpstr>To make workflows work in a microservices arena…</vt:lpstr>
      <vt:lpstr>Approaches</vt:lpstr>
      <vt:lpstr>Orchestration</vt:lpstr>
      <vt:lpstr>Orchestration – challenges &amp; undesirabilities</vt:lpstr>
      <vt:lpstr>Choreography</vt:lpstr>
      <vt:lpstr>Example of Choreography – Flowing Retail – Process Order</vt:lpstr>
      <vt:lpstr>Example of Event Driven Choreography – Flowing Retail</vt:lpstr>
      <vt:lpstr>Pure Choreography - demo</vt:lpstr>
      <vt:lpstr>PowerPoint Presentation</vt:lpstr>
      <vt:lpstr>Code in Actor Inventory</vt:lpstr>
      <vt:lpstr>Choreography Challenges</vt:lpstr>
      <vt:lpstr>Event Driven Pitfall regarding workflows and pure choreography</vt:lpstr>
      <vt:lpstr>Guided Choreography</vt:lpstr>
      <vt:lpstr>Guided Choreography with Routing Slip</vt:lpstr>
      <vt:lpstr>Routing Slip</vt:lpstr>
      <vt:lpstr>Challenges with Guided Choreography – Routing Slip</vt:lpstr>
      <vt:lpstr>Best of Both Worlds: Hybrid – Coordinated Choreography</vt:lpstr>
      <vt:lpstr>Commands are Events that express what should happen</vt:lpstr>
      <vt:lpstr>Decider – state engine</vt:lpstr>
      <vt:lpstr>Workflow definition management</vt:lpstr>
      <vt:lpstr>Task dispatcher &amp; Actors</vt:lpstr>
      <vt:lpstr>Facilitated Choreography or: Orcheography</vt:lpstr>
      <vt:lpstr>Orcheography</vt:lpstr>
      <vt:lpstr>Additionally in our workflow execution toolset</vt:lpstr>
      <vt:lpstr>Involving Human Actors in Workflow</vt:lpstr>
      <vt:lpstr>Microservice is actor as far as workflow engine should know –  it decides if and how to involve a human</vt:lpstr>
      <vt:lpstr>Microservice is actor – proxy for the human contributor(s)</vt:lpstr>
      <vt:lpstr>Facilities for  Workflow Management</vt:lpstr>
      <vt:lpstr>Orchestration with proxy actors for  decoupled (microservice) actors</vt:lpstr>
      <vt:lpstr>Hybrid (2)</vt:lpstr>
      <vt:lpstr>Cross Bounded Context |  Domain</vt:lpstr>
      <vt:lpstr>Cross Domain</vt:lpstr>
      <vt:lpstr>Demo Hybrid Orchestration (Orcheography) – Flowing Retail</vt:lpstr>
      <vt:lpstr>Demo Orcheographed Workflow  </vt:lpstr>
      <vt:lpstr>Demo Orcheographed Workflow  </vt:lpstr>
      <vt:lpstr>Demo Orcheographed Workflow </vt:lpstr>
      <vt:lpstr>Summary</vt:lpstr>
      <vt:lpstr>Summary</vt:lpstr>
      <vt:lpstr>PowerPoint Presentation</vt:lpstr>
      <vt:lpstr>Thank you  Dank je wel  </vt:lpstr>
      <vt:lpstr>Challenges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550</cp:revision>
  <dcterms:created xsi:type="dcterms:W3CDTF">2017-09-25T11:59:01Z</dcterms:created>
  <dcterms:modified xsi:type="dcterms:W3CDTF">2018-10-24T04:01:35Z</dcterms:modified>
</cp:coreProperties>
</file>